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256" r:id="rId2"/>
    <p:sldId id="295" r:id="rId3"/>
    <p:sldId id="297" r:id="rId4"/>
    <p:sldId id="296" r:id="rId5"/>
    <p:sldId id="272" r:id="rId6"/>
    <p:sldId id="294" r:id="rId7"/>
  </p:sldIdLst>
  <p:sldSz cx="12190413" cy="6859588"/>
  <p:notesSz cx="6797675" cy="9926638"/>
  <p:custDataLst>
    <p:tags r:id="rId10"/>
  </p:custDataLst>
  <p:defaultTextStyle>
    <a:defPPr>
      <a:defRPr lang="ru-RU"/>
    </a:defPPr>
    <a:lvl1pPr marL="0" algn="l" defTabSz="9319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65955" algn="l" defTabSz="9319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31907" algn="l" defTabSz="9319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97861" algn="l" defTabSz="9319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63814" algn="l" defTabSz="9319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29768" algn="l" defTabSz="9319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95721" algn="l" defTabSz="9319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61673" algn="l" defTabSz="9319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27628" algn="l" defTabSz="9319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6025"/>
    <a:srgbClr val="2749A1"/>
    <a:srgbClr val="333333"/>
    <a:srgbClr val="DFE8EF"/>
    <a:srgbClr val="659E4D"/>
    <a:srgbClr val="000000"/>
    <a:srgbClr val="653A4D"/>
    <a:srgbClr val="E59B4B"/>
    <a:srgbClr val="E59BAF"/>
    <a:srgbClr val="C04B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72" y="-88"/>
      </p:cViewPr>
      <p:guideLst>
        <p:guide orient="horz" pos="2160"/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6916A-45E1-4A89-AA90-C11AD2EF09DF}" type="doc">
      <dgm:prSet loTypeId="urn:microsoft.com/office/officeart/2005/8/layout/default#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616D0A2-77A4-4113-8B5E-A57D3D31BA66}">
      <dgm:prSet phldrT="[Текст]"/>
      <dgm:spPr/>
      <dgm:t>
        <a:bodyPr/>
        <a:lstStyle/>
        <a:p>
          <a:r>
            <a:rPr lang="ru-RU" dirty="0" smtClean="0"/>
            <a:t>Большие вызовы</a:t>
          </a:r>
          <a:endParaRPr lang="ru-RU" dirty="0"/>
        </a:p>
      </dgm:t>
    </dgm:pt>
    <dgm:pt modelId="{DC23B610-6A99-42ED-8688-95BD38993D5E}" type="parTrans" cxnId="{4DE31E0B-023B-4AAA-BBF2-35D30E46947D}">
      <dgm:prSet/>
      <dgm:spPr/>
      <dgm:t>
        <a:bodyPr/>
        <a:lstStyle/>
        <a:p>
          <a:endParaRPr lang="ru-RU"/>
        </a:p>
      </dgm:t>
    </dgm:pt>
    <dgm:pt modelId="{1C7CD806-CFBE-40F9-AE2E-4E975D8F7098}" type="sibTrans" cxnId="{4DE31E0B-023B-4AAA-BBF2-35D30E46947D}">
      <dgm:prSet/>
      <dgm:spPr/>
      <dgm:t>
        <a:bodyPr/>
        <a:lstStyle/>
        <a:p>
          <a:endParaRPr lang="ru-RU"/>
        </a:p>
      </dgm:t>
    </dgm:pt>
    <dgm:pt modelId="{89D9F48C-01C8-4B3E-8074-ADBA598D679E}">
      <dgm:prSet phldrT="[Текст]"/>
      <dgm:spPr/>
      <dgm:t>
        <a:bodyPr/>
        <a:lstStyle/>
        <a:p>
          <a:r>
            <a:rPr lang="ru-RU" dirty="0" smtClean="0"/>
            <a:t>Сириус. Лето: Начни свой проект</a:t>
          </a:r>
          <a:endParaRPr lang="ru-RU" dirty="0"/>
        </a:p>
      </dgm:t>
    </dgm:pt>
    <dgm:pt modelId="{F3A82903-4759-4F1D-BA6D-F9C779FB49B6}" type="parTrans" cxnId="{5406EEFE-9D86-46DC-B97D-FF714B2876B8}">
      <dgm:prSet/>
      <dgm:spPr/>
      <dgm:t>
        <a:bodyPr/>
        <a:lstStyle/>
        <a:p>
          <a:endParaRPr lang="ru-RU"/>
        </a:p>
      </dgm:t>
    </dgm:pt>
    <dgm:pt modelId="{3ECB724F-2812-4FFB-B3B8-E9C5577CBDFC}" type="sibTrans" cxnId="{5406EEFE-9D86-46DC-B97D-FF714B2876B8}">
      <dgm:prSet/>
      <dgm:spPr/>
      <dgm:t>
        <a:bodyPr/>
        <a:lstStyle/>
        <a:p>
          <a:endParaRPr lang="ru-RU"/>
        </a:p>
      </dgm:t>
    </dgm:pt>
    <dgm:pt modelId="{A2E6DCCD-97D4-43A5-95DB-E89C0B8C38E9}">
      <dgm:prSet phldrT="[Текст]"/>
      <dgm:spPr/>
      <dgm:t>
        <a:bodyPr/>
        <a:lstStyle/>
        <a:p>
          <a:r>
            <a:rPr lang="ru-RU" dirty="0" smtClean="0"/>
            <a:t>Космос</a:t>
          </a:r>
          <a:endParaRPr lang="ru-RU" dirty="0"/>
        </a:p>
      </dgm:t>
    </dgm:pt>
    <dgm:pt modelId="{8B83E7ED-8437-4430-8367-4657C0E3D525}" type="parTrans" cxnId="{52051541-3D10-4174-8AF0-73DE38AAFA6D}">
      <dgm:prSet/>
      <dgm:spPr/>
      <dgm:t>
        <a:bodyPr/>
        <a:lstStyle/>
        <a:p>
          <a:endParaRPr lang="ru-RU"/>
        </a:p>
      </dgm:t>
    </dgm:pt>
    <dgm:pt modelId="{DA143305-BDD5-47FF-91E1-BC702B35E367}" type="sibTrans" cxnId="{52051541-3D10-4174-8AF0-73DE38AAFA6D}">
      <dgm:prSet/>
      <dgm:spPr/>
      <dgm:t>
        <a:bodyPr/>
        <a:lstStyle/>
        <a:p>
          <a:endParaRPr lang="ru-RU"/>
        </a:p>
      </dgm:t>
    </dgm:pt>
    <dgm:pt modelId="{F8364D2E-E601-43F8-BAA4-1E221CE5F596}">
      <dgm:prSet phldrT="[Текст]"/>
      <dgm:spPr/>
      <dgm:t>
        <a:bodyPr/>
        <a:lstStyle/>
        <a:p>
          <a:r>
            <a:rPr lang="ru-RU" dirty="0" smtClean="0"/>
            <a:t>Программы </a:t>
          </a:r>
        </a:p>
        <a:p>
          <a:r>
            <a:rPr lang="ru-RU" dirty="0" smtClean="0"/>
            <a:t>НОЦ Инженерия будущего</a:t>
          </a:r>
          <a:endParaRPr lang="ru-RU" dirty="0"/>
        </a:p>
      </dgm:t>
    </dgm:pt>
    <dgm:pt modelId="{9B718314-1665-433C-932D-44C92596BFB8}" type="parTrans" cxnId="{72F9B88C-C81D-4F62-ADB5-3F7ED1198F2F}">
      <dgm:prSet/>
      <dgm:spPr/>
      <dgm:t>
        <a:bodyPr/>
        <a:lstStyle/>
        <a:p>
          <a:endParaRPr lang="ru-RU"/>
        </a:p>
      </dgm:t>
    </dgm:pt>
    <dgm:pt modelId="{1D379859-F510-44C0-A5E7-7438634F138E}" type="sibTrans" cxnId="{72F9B88C-C81D-4F62-ADB5-3F7ED1198F2F}">
      <dgm:prSet/>
      <dgm:spPr/>
      <dgm:t>
        <a:bodyPr/>
        <a:lstStyle/>
        <a:p>
          <a:endParaRPr lang="ru-RU"/>
        </a:p>
      </dgm:t>
    </dgm:pt>
    <dgm:pt modelId="{B511298D-D3F6-4F30-AE5D-A55B2FECF876}" type="pres">
      <dgm:prSet presAssocID="{41D6916A-45E1-4A89-AA90-C11AD2EF09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B6ECFC-CC62-4495-861D-7FE8BC23529F}" type="pres">
      <dgm:prSet presAssocID="{2616D0A2-77A4-4113-8B5E-A57D3D31BA66}" presName="node" presStyleLbl="node1" presStyleIdx="0" presStyleCnt="4" custLinFactX="59448" custLinFactNeighborX="100000" custLinFactNeighborY="9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25ABD-9972-4380-9C36-5342632C23D7}" type="pres">
      <dgm:prSet presAssocID="{1C7CD806-CFBE-40F9-AE2E-4E975D8F7098}" presName="sibTrans" presStyleCnt="0"/>
      <dgm:spPr/>
    </dgm:pt>
    <dgm:pt modelId="{FB7D7A7C-C403-4A7C-A7F4-18154DB4854A}" type="pres">
      <dgm:prSet presAssocID="{89D9F48C-01C8-4B3E-8074-ADBA598D679E}" presName="node" presStyleLbl="node1" presStyleIdx="1" presStyleCnt="4" custScaleX="136437" custLinFactX="-24474" custLinFactNeighborX="-100000" custLinFactNeighborY="6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746CB-3CEE-4441-99DE-27ABB46AF932}" type="pres">
      <dgm:prSet presAssocID="{3ECB724F-2812-4FFB-B3B8-E9C5577CBDFC}" presName="sibTrans" presStyleCnt="0"/>
      <dgm:spPr/>
    </dgm:pt>
    <dgm:pt modelId="{6FC8FEE2-AA46-4C6E-B7BF-5E7046E24BFD}" type="pres">
      <dgm:prSet presAssocID="{A2E6DCCD-97D4-43A5-95DB-E89C0B8C38E9}" presName="node" presStyleLbl="node1" presStyleIdx="2" presStyleCnt="4" custLinFactNeighborX="-7766" custLinFactNeighborY="-2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BA1D4-A875-4254-A8EF-58B8E4320E0D}" type="pres">
      <dgm:prSet presAssocID="{DA143305-BDD5-47FF-91E1-BC702B35E367}" presName="sibTrans" presStyleCnt="0"/>
      <dgm:spPr/>
    </dgm:pt>
    <dgm:pt modelId="{C07D44F3-9D50-4469-8201-EF319B60A24D}" type="pres">
      <dgm:prSet presAssocID="{F8364D2E-E601-43F8-BAA4-1E221CE5F596}" presName="node" presStyleLbl="node1" presStyleIdx="3" presStyleCnt="4" custScaleX="136437" custLinFactNeighborX="4858" custLinFactNeighborY="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98F12B-E1E6-44F1-B45E-4721ADFC102D}" type="presOf" srcId="{F8364D2E-E601-43F8-BAA4-1E221CE5F596}" destId="{C07D44F3-9D50-4469-8201-EF319B60A24D}" srcOrd="0" destOrd="0" presId="urn:microsoft.com/office/officeart/2005/8/layout/default#1"/>
    <dgm:cxn modelId="{5406EEFE-9D86-46DC-B97D-FF714B2876B8}" srcId="{41D6916A-45E1-4A89-AA90-C11AD2EF09DF}" destId="{89D9F48C-01C8-4B3E-8074-ADBA598D679E}" srcOrd="1" destOrd="0" parTransId="{F3A82903-4759-4F1D-BA6D-F9C779FB49B6}" sibTransId="{3ECB724F-2812-4FFB-B3B8-E9C5577CBDFC}"/>
    <dgm:cxn modelId="{F123B3BD-9A70-46A5-B2AB-04F2B00EB494}" type="presOf" srcId="{2616D0A2-77A4-4113-8B5E-A57D3D31BA66}" destId="{EFB6ECFC-CC62-4495-861D-7FE8BC23529F}" srcOrd="0" destOrd="0" presId="urn:microsoft.com/office/officeart/2005/8/layout/default#1"/>
    <dgm:cxn modelId="{72F9B88C-C81D-4F62-ADB5-3F7ED1198F2F}" srcId="{41D6916A-45E1-4A89-AA90-C11AD2EF09DF}" destId="{F8364D2E-E601-43F8-BAA4-1E221CE5F596}" srcOrd="3" destOrd="0" parTransId="{9B718314-1665-433C-932D-44C92596BFB8}" sibTransId="{1D379859-F510-44C0-A5E7-7438634F138E}"/>
    <dgm:cxn modelId="{7A721B03-4D0F-470E-BEB7-BCC09FFE1572}" type="presOf" srcId="{89D9F48C-01C8-4B3E-8074-ADBA598D679E}" destId="{FB7D7A7C-C403-4A7C-A7F4-18154DB4854A}" srcOrd="0" destOrd="0" presId="urn:microsoft.com/office/officeart/2005/8/layout/default#1"/>
    <dgm:cxn modelId="{4DE31E0B-023B-4AAA-BBF2-35D30E46947D}" srcId="{41D6916A-45E1-4A89-AA90-C11AD2EF09DF}" destId="{2616D0A2-77A4-4113-8B5E-A57D3D31BA66}" srcOrd="0" destOrd="0" parTransId="{DC23B610-6A99-42ED-8688-95BD38993D5E}" sibTransId="{1C7CD806-CFBE-40F9-AE2E-4E975D8F7098}"/>
    <dgm:cxn modelId="{4606EAC8-2FA8-4C28-A535-39A7E79596F6}" type="presOf" srcId="{A2E6DCCD-97D4-43A5-95DB-E89C0B8C38E9}" destId="{6FC8FEE2-AA46-4C6E-B7BF-5E7046E24BFD}" srcOrd="0" destOrd="0" presId="urn:microsoft.com/office/officeart/2005/8/layout/default#1"/>
    <dgm:cxn modelId="{52051541-3D10-4174-8AF0-73DE38AAFA6D}" srcId="{41D6916A-45E1-4A89-AA90-C11AD2EF09DF}" destId="{A2E6DCCD-97D4-43A5-95DB-E89C0B8C38E9}" srcOrd="2" destOrd="0" parTransId="{8B83E7ED-8437-4430-8367-4657C0E3D525}" sibTransId="{DA143305-BDD5-47FF-91E1-BC702B35E367}"/>
    <dgm:cxn modelId="{F9480E3C-15A0-41BA-861F-21B2B72B46BC}" type="presOf" srcId="{41D6916A-45E1-4A89-AA90-C11AD2EF09DF}" destId="{B511298D-D3F6-4F30-AE5D-A55B2FECF876}" srcOrd="0" destOrd="0" presId="urn:microsoft.com/office/officeart/2005/8/layout/default#1"/>
    <dgm:cxn modelId="{CD41D927-1DF7-47EA-928A-F599B0ED0451}" type="presParOf" srcId="{B511298D-D3F6-4F30-AE5D-A55B2FECF876}" destId="{EFB6ECFC-CC62-4495-861D-7FE8BC23529F}" srcOrd="0" destOrd="0" presId="urn:microsoft.com/office/officeart/2005/8/layout/default#1"/>
    <dgm:cxn modelId="{DF39B61E-2FAB-4C56-A2CF-172827E72D3D}" type="presParOf" srcId="{B511298D-D3F6-4F30-AE5D-A55B2FECF876}" destId="{EE125ABD-9972-4380-9C36-5342632C23D7}" srcOrd="1" destOrd="0" presId="urn:microsoft.com/office/officeart/2005/8/layout/default#1"/>
    <dgm:cxn modelId="{A6DE2285-104C-4CD4-8DAE-7B7697BFCC42}" type="presParOf" srcId="{B511298D-D3F6-4F30-AE5D-A55B2FECF876}" destId="{FB7D7A7C-C403-4A7C-A7F4-18154DB4854A}" srcOrd="2" destOrd="0" presId="urn:microsoft.com/office/officeart/2005/8/layout/default#1"/>
    <dgm:cxn modelId="{FAE4A910-3E1A-4E02-A9FA-959223E1F7A8}" type="presParOf" srcId="{B511298D-D3F6-4F30-AE5D-A55B2FECF876}" destId="{4D6746CB-3CEE-4441-99DE-27ABB46AF932}" srcOrd="3" destOrd="0" presId="urn:microsoft.com/office/officeart/2005/8/layout/default#1"/>
    <dgm:cxn modelId="{21C626B4-E306-4667-9DB4-0FAF9F645DB6}" type="presParOf" srcId="{B511298D-D3F6-4F30-AE5D-A55B2FECF876}" destId="{6FC8FEE2-AA46-4C6E-B7BF-5E7046E24BFD}" srcOrd="4" destOrd="0" presId="urn:microsoft.com/office/officeart/2005/8/layout/default#1"/>
    <dgm:cxn modelId="{BFE7DC22-7B24-4370-9C6D-A898BF457529}" type="presParOf" srcId="{B511298D-D3F6-4F30-AE5D-A55B2FECF876}" destId="{257BA1D4-A875-4254-A8EF-58B8E4320E0D}" srcOrd="5" destOrd="0" presId="urn:microsoft.com/office/officeart/2005/8/layout/default#1"/>
    <dgm:cxn modelId="{CF0C3372-43D4-4066-AD7F-6FD7DF2FA3ED}" type="presParOf" srcId="{B511298D-D3F6-4F30-AE5D-A55B2FECF876}" destId="{C07D44F3-9D50-4469-8201-EF319B60A24D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6ECFC-CC62-4495-861D-7FE8BC23529F}">
      <dsp:nvSpPr>
        <dsp:cNvPr id="0" name=""/>
        <dsp:cNvSpPr/>
      </dsp:nvSpPr>
      <dsp:spPr>
        <a:xfrm>
          <a:off x="6840752" y="216034"/>
          <a:ext cx="3875704" cy="232542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Большие вызовы</a:t>
          </a:r>
          <a:endParaRPr lang="ru-RU" sz="4200" kern="1200" dirty="0"/>
        </a:p>
      </dsp:txBody>
      <dsp:txXfrm>
        <a:off x="6840752" y="216034"/>
        <a:ext cx="3875704" cy="2325422"/>
      </dsp:txXfrm>
    </dsp:sp>
    <dsp:sp modelId="{FB7D7A7C-C403-4A7C-A7F4-18154DB4854A}">
      <dsp:nvSpPr>
        <dsp:cNvPr id="0" name=""/>
        <dsp:cNvSpPr/>
      </dsp:nvSpPr>
      <dsp:spPr>
        <a:xfrm>
          <a:off x="100050" y="161131"/>
          <a:ext cx="5287894" cy="232542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Сириус. Лето: Начни свой проект</a:t>
          </a:r>
          <a:endParaRPr lang="ru-RU" sz="4200" kern="1200" dirty="0"/>
        </a:p>
      </dsp:txBody>
      <dsp:txXfrm>
        <a:off x="100050" y="161131"/>
        <a:ext cx="5287894" cy="2325422"/>
      </dsp:txXfrm>
    </dsp:sp>
    <dsp:sp modelId="{6FC8FEE2-AA46-4C6E-B7BF-5E7046E24BFD}">
      <dsp:nvSpPr>
        <dsp:cNvPr id="0" name=""/>
        <dsp:cNvSpPr/>
      </dsp:nvSpPr>
      <dsp:spPr>
        <a:xfrm>
          <a:off x="360032" y="2664301"/>
          <a:ext cx="3875704" cy="232542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Космос</a:t>
          </a:r>
          <a:endParaRPr lang="ru-RU" sz="4200" kern="1200" dirty="0"/>
        </a:p>
      </dsp:txBody>
      <dsp:txXfrm>
        <a:off x="360032" y="2664301"/>
        <a:ext cx="3875704" cy="2325422"/>
      </dsp:txXfrm>
    </dsp:sp>
    <dsp:sp modelId="{C07D44F3-9D50-4469-8201-EF319B60A24D}">
      <dsp:nvSpPr>
        <dsp:cNvPr id="0" name=""/>
        <dsp:cNvSpPr/>
      </dsp:nvSpPr>
      <dsp:spPr>
        <a:xfrm>
          <a:off x="5112575" y="2715137"/>
          <a:ext cx="5287894" cy="232542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Программы </a:t>
          </a:r>
          <a:endParaRPr lang="ru-RU" sz="4200" kern="1200" dirty="0" smtClean="0"/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НОЦ </a:t>
          </a:r>
          <a:r>
            <a:rPr lang="ru-RU" sz="4200" kern="1200" dirty="0" smtClean="0"/>
            <a:t>Инженерия будущего</a:t>
          </a:r>
          <a:endParaRPr lang="ru-RU" sz="4200" kern="1200" dirty="0"/>
        </a:p>
      </dsp:txBody>
      <dsp:txXfrm>
        <a:off x="5112575" y="2715137"/>
        <a:ext cx="5287894" cy="2325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7924A-CD56-40BE-8031-2E9D5AA41E2C}">
      <dsp:nvSpPr>
        <dsp:cNvPr id="0" name=""/>
        <dsp:cNvSpPr/>
      </dsp:nvSpPr>
      <dsp:spPr>
        <a:xfrm>
          <a:off x="-3743954" y="-575127"/>
          <a:ext cx="4462623" cy="4462623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D3696-F74E-4E59-8972-BB75A4542C32}">
      <dsp:nvSpPr>
        <dsp:cNvPr id="0" name=""/>
        <dsp:cNvSpPr/>
      </dsp:nvSpPr>
      <dsp:spPr>
        <a:xfrm>
          <a:off x="462152" y="331236"/>
          <a:ext cx="4037124" cy="6624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83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Умный город и безопасность</a:t>
          </a:r>
          <a:endParaRPr lang="ru-RU" sz="1400" kern="1200" dirty="0"/>
        </a:p>
      </dsp:txBody>
      <dsp:txXfrm>
        <a:off x="462152" y="331236"/>
        <a:ext cx="4037124" cy="662473"/>
      </dsp:txXfrm>
    </dsp:sp>
    <dsp:sp modelId="{D7D357EA-E80C-417E-A290-8DD2180C799E}">
      <dsp:nvSpPr>
        <dsp:cNvPr id="0" name=""/>
        <dsp:cNvSpPr/>
      </dsp:nvSpPr>
      <dsp:spPr>
        <a:xfrm>
          <a:off x="48106" y="248427"/>
          <a:ext cx="828092" cy="8280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AFA0D-DB38-4978-B1DF-1405452DEDE6}">
      <dsp:nvSpPr>
        <dsp:cNvPr id="0" name=""/>
        <dsp:cNvSpPr/>
      </dsp:nvSpPr>
      <dsp:spPr>
        <a:xfrm>
          <a:off x="702961" y="1324947"/>
          <a:ext cx="3796315" cy="662473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83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Новые материалы</a:t>
          </a:r>
          <a:endParaRPr lang="ru-RU" sz="1400" kern="1200" dirty="0"/>
        </a:p>
      </dsp:txBody>
      <dsp:txXfrm>
        <a:off x="702961" y="1324947"/>
        <a:ext cx="3796315" cy="662473"/>
      </dsp:txXfrm>
    </dsp:sp>
    <dsp:sp modelId="{23B01BE3-CA14-450B-A719-59EF576C93EE}">
      <dsp:nvSpPr>
        <dsp:cNvPr id="0" name=""/>
        <dsp:cNvSpPr/>
      </dsp:nvSpPr>
      <dsp:spPr>
        <a:xfrm>
          <a:off x="288915" y="1242138"/>
          <a:ext cx="828092" cy="8280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AFBC7-CA38-43A3-B931-A8C23F721389}">
      <dsp:nvSpPr>
        <dsp:cNvPr id="0" name=""/>
        <dsp:cNvSpPr/>
      </dsp:nvSpPr>
      <dsp:spPr>
        <a:xfrm>
          <a:off x="462152" y="2318658"/>
          <a:ext cx="4037124" cy="662473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83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Агропромышленные технологии, роботизированные комплексы и энергетика</a:t>
          </a:r>
          <a:endParaRPr lang="ru-RU" sz="1400" kern="1200" dirty="0"/>
        </a:p>
      </dsp:txBody>
      <dsp:txXfrm>
        <a:off x="462152" y="2318658"/>
        <a:ext cx="4037124" cy="662473"/>
      </dsp:txXfrm>
    </dsp:sp>
    <dsp:sp modelId="{D5C6BDAB-B8C1-47F3-94A7-C780E059CC38}">
      <dsp:nvSpPr>
        <dsp:cNvPr id="0" name=""/>
        <dsp:cNvSpPr/>
      </dsp:nvSpPr>
      <dsp:spPr>
        <a:xfrm>
          <a:off x="48106" y="2235849"/>
          <a:ext cx="828092" cy="8280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EFB33-5021-4412-93DA-DA5F27076E1D}">
      <dsp:nvSpPr>
        <dsp:cNvPr id="0" name=""/>
        <dsp:cNvSpPr/>
      </dsp:nvSpPr>
      <dsp:spPr>
        <a:xfrm>
          <a:off x="1323367" y="2675"/>
          <a:ext cx="651506" cy="6515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D8A97D-9AA8-4C68-A5EF-982559FC70E9}">
      <dsp:nvSpPr>
        <dsp:cNvPr id="0" name=""/>
        <dsp:cNvSpPr/>
      </dsp:nvSpPr>
      <dsp:spPr>
        <a:xfrm>
          <a:off x="1649120" y="2675"/>
          <a:ext cx="3476027" cy="65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Агропромышленные и биотехнологии</a:t>
          </a:r>
          <a:endParaRPr lang="ru-RU" sz="1400" b="1" kern="1200" dirty="0"/>
        </a:p>
      </dsp:txBody>
      <dsp:txXfrm>
        <a:off x="1649120" y="2675"/>
        <a:ext cx="3476027" cy="651506"/>
      </dsp:txXfrm>
    </dsp:sp>
    <dsp:sp modelId="{07A1DE0C-6C95-44D7-9092-A2AF09ACBDA0}">
      <dsp:nvSpPr>
        <dsp:cNvPr id="0" name=""/>
        <dsp:cNvSpPr/>
      </dsp:nvSpPr>
      <dsp:spPr>
        <a:xfrm>
          <a:off x="1323367" y="654181"/>
          <a:ext cx="651506" cy="6515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88752B-B2B4-4194-AA9F-B3EE76AD9C86}">
      <dsp:nvSpPr>
        <dsp:cNvPr id="0" name=""/>
        <dsp:cNvSpPr/>
      </dsp:nvSpPr>
      <dsp:spPr>
        <a:xfrm>
          <a:off x="1649120" y="654181"/>
          <a:ext cx="3476027" cy="65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Большие данные, искусственный интеллект, финансовые технологии машинное обучение</a:t>
          </a:r>
          <a:endParaRPr lang="ru-RU" sz="1400" kern="1200" dirty="0"/>
        </a:p>
      </dsp:txBody>
      <dsp:txXfrm>
        <a:off x="1649120" y="654181"/>
        <a:ext cx="3476027" cy="651506"/>
      </dsp:txXfrm>
    </dsp:sp>
    <dsp:sp modelId="{735F940F-2CD2-4DDA-B7C7-47357ACF2E71}">
      <dsp:nvSpPr>
        <dsp:cNvPr id="0" name=""/>
        <dsp:cNvSpPr/>
      </dsp:nvSpPr>
      <dsp:spPr>
        <a:xfrm>
          <a:off x="1323367" y="1305688"/>
          <a:ext cx="651506" cy="6515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1F7889C-D413-4167-8046-78FA91D387B7}">
      <dsp:nvSpPr>
        <dsp:cNvPr id="0" name=""/>
        <dsp:cNvSpPr/>
      </dsp:nvSpPr>
      <dsp:spPr>
        <a:xfrm>
          <a:off x="1649120" y="1305688"/>
          <a:ext cx="3476027" cy="65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Умный город и безопасность</a:t>
          </a:r>
          <a:endParaRPr lang="ru-RU" sz="1400" kern="1200" dirty="0"/>
        </a:p>
      </dsp:txBody>
      <dsp:txXfrm>
        <a:off x="1649120" y="1305688"/>
        <a:ext cx="3476027" cy="651506"/>
      </dsp:txXfrm>
    </dsp:sp>
    <dsp:sp modelId="{BFD11A70-3367-4C61-B3BA-66AD3BC63FED}">
      <dsp:nvSpPr>
        <dsp:cNvPr id="0" name=""/>
        <dsp:cNvSpPr/>
      </dsp:nvSpPr>
      <dsp:spPr>
        <a:xfrm>
          <a:off x="1323367" y="1957195"/>
          <a:ext cx="651506" cy="6515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621A306-981A-4907-A8C0-AD5CECBA70FE}">
      <dsp:nvSpPr>
        <dsp:cNvPr id="0" name=""/>
        <dsp:cNvSpPr/>
      </dsp:nvSpPr>
      <dsp:spPr>
        <a:xfrm>
          <a:off x="1649120" y="1957195"/>
          <a:ext cx="3476027" cy="65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Новые материалы</a:t>
          </a:r>
          <a:endParaRPr lang="ru-RU" sz="1400" kern="1200" dirty="0"/>
        </a:p>
      </dsp:txBody>
      <dsp:txXfrm>
        <a:off x="1649120" y="1957195"/>
        <a:ext cx="3476027" cy="651506"/>
      </dsp:txXfrm>
    </dsp:sp>
    <dsp:sp modelId="{990E8B76-4255-45D0-9760-046136CC471E}">
      <dsp:nvSpPr>
        <dsp:cNvPr id="0" name=""/>
        <dsp:cNvSpPr/>
      </dsp:nvSpPr>
      <dsp:spPr>
        <a:xfrm>
          <a:off x="1323367" y="2608702"/>
          <a:ext cx="651506" cy="6515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387329A-E7EF-4418-898E-504D963E148D}">
      <dsp:nvSpPr>
        <dsp:cNvPr id="0" name=""/>
        <dsp:cNvSpPr/>
      </dsp:nvSpPr>
      <dsp:spPr>
        <a:xfrm>
          <a:off x="1649120" y="2608702"/>
          <a:ext cx="3476027" cy="65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Современная энергетика</a:t>
          </a:r>
          <a:endParaRPr lang="ru-RU" sz="1400" kern="1200" dirty="0"/>
        </a:p>
      </dsp:txBody>
      <dsp:txXfrm>
        <a:off x="1649120" y="2608702"/>
        <a:ext cx="3476027" cy="651506"/>
      </dsp:txXfrm>
    </dsp:sp>
    <dsp:sp modelId="{76E5DFE6-FDF7-42F7-B44D-8530EA71450A}">
      <dsp:nvSpPr>
        <dsp:cNvPr id="0" name=""/>
        <dsp:cNvSpPr/>
      </dsp:nvSpPr>
      <dsp:spPr>
        <a:xfrm>
          <a:off x="1323367" y="3260209"/>
          <a:ext cx="651506" cy="6515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F81963-F474-4ECB-94C9-72E3619B2E86}">
      <dsp:nvSpPr>
        <dsp:cNvPr id="0" name=""/>
        <dsp:cNvSpPr/>
      </dsp:nvSpPr>
      <dsp:spPr>
        <a:xfrm>
          <a:off x="1649120" y="3260209"/>
          <a:ext cx="3476027" cy="65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Передовые производственные технологии</a:t>
          </a:r>
          <a:endParaRPr lang="ru-RU" sz="1400" b="1" kern="1200" dirty="0">
            <a:solidFill>
              <a:srgbClr val="FF0000"/>
            </a:solidFill>
          </a:endParaRPr>
        </a:p>
      </dsp:txBody>
      <dsp:txXfrm>
        <a:off x="1649120" y="3260209"/>
        <a:ext cx="3476027" cy="651506"/>
      </dsp:txXfrm>
    </dsp:sp>
    <dsp:sp modelId="{FE247B8A-68ED-4907-8456-B8D0A50899A7}">
      <dsp:nvSpPr>
        <dsp:cNvPr id="0" name=""/>
        <dsp:cNvSpPr/>
      </dsp:nvSpPr>
      <dsp:spPr>
        <a:xfrm>
          <a:off x="1323367" y="3911716"/>
          <a:ext cx="651506" cy="6515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FA7D62-CACA-4FE7-BEA8-562AC22D3B64}">
      <dsp:nvSpPr>
        <dsp:cNvPr id="0" name=""/>
        <dsp:cNvSpPr/>
      </dsp:nvSpPr>
      <dsp:spPr>
        <a:xfrm>
          <a:off x="1649120" y="3911716"/>
          <a:ext cx="3476027" cy="65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FF0000"/>
              </a:solidFill>
            </a:rPr>
            <a:t>Нанотехнологии</a:t>
          </a:r>
          <a:endParaRPr lang="ru-RU" sz="1400" b="1" kern="1200" dirty="0">
            <a:solidFill>
              <a:srgbClr val="FF0000"/>
            </a:solidFill>
          </a:endParaRPr>
        </a:p>
      </dsp:txBody>
      <dsp:txXfrm>
        <a:off x="1649120" y="3911716"/>
        <a:ext cx="3476027" cy="651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585C-DE00-4BD1-A804-88E61F6498BC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41FA2-90B9-4164-9330-6D35C647F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195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FD14E-A1E2-4DAB-A56A-8DE1FA2958FF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ED765-9881-4D17-949A-DD931DD5D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02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20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6001" algn="l" defTabSz="9320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2002" algn="l" defTabSz="9320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8003" algn="l" defTabSz="9320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4004" algn="l" defTabSz="9320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30006" algn="l" defTabSz="9320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6007" algn="l" defTabSz="9320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2008" algn="l" defTabSz="9320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28009" algn="l" defTabSz="9320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ED765-9881-4D17-949A-DD931DD5DD4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839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0319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ыходные свед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317" y="260709"/>
            <a:ext cx="671987" cy="555775"/>
          </a:xfrm>
          <a:prstGeom prst="rect">
            <a:avLst/>
          </a:prstGeom>
        </p:spPr>
        <p:txBody>
          <a:bodyPr wrap="square" lIns="93200" tIns="46600" rIns="93200" bIns="46600">
            <a:spAutoFit/>
          </a:bodyPr>
          <a:lstStyle/>
          <a:p>
            <a:r>
              <a:rPr lang="ru-RU" sz="15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УДК </a:t>
            </a:r>
          </a:p>
          <a:p>
            <a:r>
              <a:rPr lang="ru-RU" sz="15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ББК </a:t>
            </a:r>
            <a:endParaRPr lang="ru-RU" sz="15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867161" y="308141"/>
            <a:ext cx="5087804" cy="26196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5pPr marL="1863815" indent="0">
              <a:buNone/>
              <a:defRPr/>
            </a:lvl5pPr>
          </a:lstStyle>
          <a:p>
            <a:pPr lvl="0"/>
            <a:r>
              <a:rPr lang="ru-RU" dirty="0" smtClean="0"/>
              <a:t>Введите номер УДК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868154" y="527196"/>
            <a:ext cx="5087804" cy="26196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5pPr marL="1863815" indent="0">
              <a:buNone/>
              <a:defRPr/>
            </a:lvl5pPr>
          </a:lstStyle>
          <a:p>
            <a:pPr lvl="0"/>
            <a:r>
              <a:rPr lang="ru-RU" dirty="0" smtClean="0"/>
              <a:t>Введите номер ББК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1735" y="1052982"/>
            <a:ext cx="1216066" cy="324943"/>
          </a:xfrm>
          <a:prstGeom prst="rect">
            <a:avLst/>
          </a:prstGeom>
        </p:spPr>
        <p:txBody>
          <a:bodyPr wrap="none" lIns="93200" tIns="46600" rIns="93200" bIns="46600">
            <a:spAutoFit/>
          </a:bodyPr>
          <a:lstStyle/>
          <a:p>
            <a:r>
              <a:rPr lang="ru-RU" sz="1500" spc="0" baseline="0" dirty="0" smtClean="0">
                <a:solidFill>
                  <a:srgbClr val="000000"/>
                </a:solidFill>
                <a:effectLst/>
                <a:latin typeface="+mn-lt"/>
                <a:ea typeface="Calibri"/>
              </a:rPr>
              <a:t>Рецензенты: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670899" y="2637449"/>
            <a:ext cx="10416215" cy="360446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ru-RU" dirty="0" smtClean="0"/>
              <a:t>Сидоров, С.С.</a:t>
            </a:r>
            <a:endParaRPr lang="ru-RU" dirty="0"/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1735" y="3069670"/>
            <a:ext cx="10512114" cy="2088716"/>
          </a:xfrm>
        </p:spPr>
        <p:txBody>
          <a:bodyPr>
            <a:normAutofit/>
          </a:bodyPr>
          <a:lstStyle>
            <a:lvl1pPr marL="0" indent="0" algn="just">
              <a:buNone/>
              <a:defRPr lang="ru-RU" sz="1500" i="0" smtClean="0">
                <a:effectLst/>
              </a:defRPr>
            </a:lvl1pPr>
          </a:lstStyle>
          <a:p>
            <a:r>
              <a:rPr lang="ru-RU" sz="1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Экономика  предприятия. Курс лекций в схемах  [Электронный ресурс, мультимедиа]: учебное пособие для бакалавров различных форм обучения по направлению подготовки 10.03.03 (190000) / С.С. Сидоров – Тамбов: Изд-во ФГБОУ ВПО «ТГТУ», 2015. – 1 электрон. опт. диск (CD-ROM). – Системные требования: ПК не ниже класса </a:t>
            </a:r>
            <a:r>
              <a:rPr lang="ru-RU" sz="11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Pentium</a:t>
            </a:r>
            <a:r>
              <a:rPr lang="ru-RU" sz="1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II ; CD-ROM-дисковод 3,15 </a:t>
            </a:r>
            <a:r>
              <a:rPr lang="ru-RU" sz="11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Mb</a:t>
            </a:r>
            <a:r>
              <a:rPr lang="ru-RU" sz="1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; RAM ; </a:t>
            </a:r>
            <a:r>
              <a:rPr lang="ru-RU" sz="11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Windows</a:t>
            </a:r>
            <a:r>
              <a:rPr lang="ru-RU" sz="1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95/98/XP ; мышь. – </a:t>
            </a:r>
            <a:r>
              <a:rPr lang="ru-RU" sz="11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Загл</a:t>
            </a:r>
            <a:r>
              <a:rPr lang="ru-RU" sz="1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 с экрана.-ISBN </a:t>
            </a:r>
          </a:p>
          <a:p>
            <a:endParaRPr lang="ru-RU" sz="11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r>
              <a:rPr lang="ru-RU" sz="1000" dirty="0" smtClean="0">
                <a:effectLst/>
                <a:latin typeface="Times New Roman"/>
                <a:ea typeface="Calibri"/>
              </a:rPr>
              <a:t>Предлагаемое учебное пособие  представляет собой систематизированный и обобщённый теоретический материал …</a:t>
            </a:r>
          </a:p>
          <a:p>
            <a:r>
              <a:rPr lang="ru-RU" sz="1000" dirty="0" smtClean="0">
                <a:effectLst/>
                <a:latin typeface="Times New Roman"/>
                <a:ea typeface="Calibri"/>
              </a:rPr>
              <a:t>Учебное пособие предназначено для использования в учебном процессе по   программам   </a:t>
            </a:r>
            <a:r>
              <a:rPr lang="ru-RU" sz="1000" dirty="0" err="1" smtClean="0">
                <a:effectLst/>
                <a:latin typeface="Times New Roman"/>
                <a:ea typeface="Calibri"/>
              </a:rPr>
              <a:t>бакалавриата</a:t>
            </a:r>
            <a:r>
              <a:rPr lang="ru-RU" sz="1000" dirty="0" smtClean="0">
                <a:effectLst/>
                <a:latin typeface="Times New Roman"/>
                <a:ea typeface="Calibri"/>
              </a:rPr>
              <a:t>  по направлению подготовки …</a:t>
            </a:r>
            <a:endParaRPr lang="ru-RU" sz="1500" dirty="0" smtClean="0">
              <a:effectLst/>
              <a:latin typeface="Times New Roman"/>
              <a:ea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89490" y="5230412"/>
            <a:ext cx="7583855" cy="432664"/>
          </a:xfrm>
          <a:prstGeom prst="rect">
            <a:avLst/>
          </a:prstGeom>
        </p:spPr>
        <p:txBody>
          <a:bodyPr wrap="square" lIns="93200" tIns="46600" rIns="93200" bIns="46600">
            <a:spAutoFit/>
          </a:bodyPr>
          <a:lstStyle/>
          <a:p>
            <a:pPr algn="ctr"/>
            <a:r>
              <a:rPr lang="ru-RU" sz="1100" dirty="0" smtClean="0">
                <a:solidFill>
                  <a:srgbClr val="000000"/>
                </a:solidFill>
              </a:rPr>
              <a:t>Все права на размножение и распространение в любой форме остаются за разработчиком.</a:t>
            </a:r>
          </a:p>
          <a:p>
            <a:pPr algn="ctr"/>
            <a:r>
              <a:rPr lang="ru-RU" sz="1100" dirty="0" smtClean="0">
                <a:solidFill>
                  <a:srgbClr val="000000"/>
                </a:solidFill>
              </a:rPr>
              <a:t>Нелегальное копирование и использование данного продукта запрещено.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9069" y="5631499"/>
            <a:ext cx="722231" cy="324943"/>
          </a:xfrm>
          <a:prstGeom prst="rect">
            <a:avLst/>
          </a:prstGeom>
        </p:spPr>
        <p:txBody>
          <a:bodyPr wrap="square" lIns="93200" tIns="46600" rIns="93200" bIns="46600">
            <a:spAutoFit/>
          </a:bodyPr>
          <a:lstStyle/>
          <a:p>
            <a:r>
              <a:rPr lang="en-US" sz="15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ISBN </a:t>
            </a:r>
            <a:endParaRPr lang="ru-RU" sz="15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1295299" y="5628815"/>
            <a:ext cx="3359936" cy="26196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63815" indent="0">
              <a:buNone/>
              <a:defRPr/>
            </a:lvl5pPr>
          </a:lstStyle>
          <a:p>
            <a:pPr lvl="0"/>
            <a:r>
              <a:rPr lang="ru-RU" dirty="0" smtClean="0"/>
              <a:t>Введите номер </a:t>
            </a:r>
            <a:r>
              <a:rPr lang="en-US" sz="15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ISBN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065761" y="5662560"/>
            <a:ext cx="4007585" cy="940496"/>
          </a:xfrm>
          <a:prstGeom prst="rect">
            <a:avLst/>
          </a:prstGeom>
        </p:spPr>
        <p:txBody>
          <a:bodyPr wrap="square" lIns="93200" tIns="46600" rIns="93200" bIns="46600">
            <a:spAutoFit/>
          </a:bodyPr>
          <a:lstStyle/>
          <a:p>
            <a: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©  Федеральное государственное бюджетное</a:t>
            </a:r>
          </a:p>
          <a:p>
            <a: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 образовательное учреждение      </a:t>
            </a:r>
            <a:b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 высшего профессионального образования </a:t>
            </a:r>
            <a:b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 «Тамбовский государственный технический </a:t>
            </a:r>
            <a:b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 университет» (ФГБОУ ВПО «ТГТУ»), 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26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8900730" y="6264068"/>
            <a:ext cx="767985" cy="26196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63815" indent="0">
              <a:buNone/>
              <a:defRPr/>
            </a:lvl5pPr>
          </a:lstStyle>
          <a:p>
            <a:pPr lvl="0"/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28" name="Текст 9"/>
          <p:cNvSpPr>
            <a:spLocks noGrp="1"/>
          </p:cNvSpPr>
          <p:nvPr>
            <p:ph type="body" sz="quarter" idx="17" hasCustomPrompt="1"/>
          </p:nvPr>
        </p:nvSpPr>
        <p:spPr>
          <a:xfrm>
            <a:off x="674090" y="1360830"/>
            <a:ext cx="10413022" cy="1204670"/>
          </a:xfrm>
        </p:spPr>
        <p:txBody>
          <a:bodyPr>
            <a:normAutofit/>
          </a:bodyPr>
          <a:lstStyle>
            <a:lvl1pPr marL="0" indent="0" algn="ctr">
              <a:buNone/>
              <a:defRPr sz="1100" i="1"/>
            </a:lvl1pPr>
            <a:lvl5pPr marL="1863815" indent="0">
              <a:buNone/>
              <a:defRPr/>
            </a:lvl5pPr>
          </a:lstStyle>
          <a:p>
            <a:pPr lvl="0"/>
            <a:r>
              <a:rPr lang="ru-RU" dirty="0" smtClean="0"/>
              <a:t>Доктор экономических наук, профессор, заведующий кафедрой экономики   ФГБОУ ВПО </a:t>
            </a:r>
          </a:p>
          <a:p>
            <a:pPr lvl="0"/>
            <a:r>
              <a:rPr lang="ru-RU" dirty="0" smtClean="0"/>
              <a:t>«Мичуринский государственный аграрный университет»</a:t>
            </a:r>
          </a:p>
          <a:p>
            <a:pPr lvl="0"/>
            <a:r>
              <a:rPr lang="ru-RU" dirty="0" err="1" smtClean="0"/>
              <a:t>И.И.Иванов</a:t>
            </a:r>
            <a:endParaRPr lang="ru-RU" dirty="0" smtClean="0"/>
          </a:p>
          <a:p>
            <a:pPr lvl="0"/>
            <a:r>
              <a:rPr lang="ru-RU" dirty="0" smtClean="0"/>
              <a:t>Кандидат экономических  наук, доцент кафедры «Экономический анализ и качество» ФГБОУ ВПО «ТГТУ»</a:t>
            </a:r>
          </a:p>
          <a:p>
            <a:pPr lvl="0"/>
            <a:r>
              <a:rPr lang="ru-RU" dirty="0" smtClean="0"/>
              <a:t>И.И. Петров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35317" y="260709"/>
            <a:ext cx="671987" cy="555775"/>
          </a:xfrm>
          <a:prstGeom prst="rect">
            <a:avLst/>
          </a:prstGeom>
        </p:spPr>
        <p:txBody>
          <a:bodyPr wrap="square" lIns="93200" tIns="46600" rIns="93200" bIns="46600">
            <a:spAutoFit/>
          </a:bodyPr>
          <a:lstStyle/>
          <a:p>
            <a:r>
              <a:rPr lang="ru-RU" sz="15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УДК </a:t>
            </a:r>
          </a:p>
          <a:p>
            <a:r>
              <a:rPr lang="ru-RU" sz="15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ББК </a:t>
            </a:r>
            <a:endParaRPr lang="ru-RU" sz="15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31735" y="1052982"/>
            <a:ext cx="1216066" cy="324943"/>
          </a:xfrm>
          <a:prstGeom prst="rect">
            <a:avLst/>
          </a:prstGeom>
        </p:spPr>
        <p:txBody>
          <a:bodyPr wrap="none" lIns="93200" tIns="46600" rIns="93200" bIns="46600">
            <a:spAutoFit/>
          </a:bodyPr>
          <a:lstStyle/>
          <a:p>
            <a:r>
              <a:rPr lang="ru-RU" sz="1500" spc="0" baseline="0" dirty="0" smtClean="0">
                <a:solidFill>
                  <a:srgbClr val="000000"/>
                </a:solidFill>
                <a:effectLst/>
                <a:latin typeface="+mn-lt"/>
                <a:ea typeface="Calibri"/>
              </a:rPr>
              <a:t>Рецензенты: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89490" y="5230412"/>
            <a:ext cx="7583855" cy="432664"/>
          </a:xfrm>
          <a:prstGeom prst="rect">
            <a:avLst/>
          </a:prstGeom>
        </p:spPr>
        <p:txBody>
          <a:bodyPr wrap="square" lIns="93200" tIns="46600" rIns="93200" bIns="46600">
            <a:spAutoFit/>
          </a:bodyPr>
          <a:lstStyle/>
          <a:p>
            <a:pPr algn="ctr"/>
            <a:r>
              <a:rPr lang="ru-RU" sz="1100" dirty="0" smtClean="0">
                <a:solidFill>
                  <a:srgbClr val="000000"/>
                </a:solidFill>
              </a:rPr>
              <a:t>Все права на размножение и распространение в любой форме остаются за разработчиком.</a:t>
            </a:r>
          </a:p>
          <a:p>
            <a:pPr algn="ctr"/>
            <a:r>
              <a:rPr lang="ru-RU" sz="1100" dirty="0" smtClean="0">
                <a:solidFill>
                  <a:srgbClr val="000000"/>
                </a:solidFill>
              </a:rPr>
              <a:t>Нелегальное копирование и использование данного продукта запрещено.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69069" y="5631499"/>
            <a:ext cx="722231" cy="324943"/>
          </a:xfrm>
          <a:prstGeom prst="rect">
            <a:avLst/>
          </a:prstGeom>
        </p:spPr>
        <p:txBody>
          <a:bodyPr wrap="square" lIns="93200" tIns="46600" rIns="93200" bIns="46600">
            <a:spAutoFit/>
          </a:bodyPr>
          <a:lstStyle/>
          <a:p>
            <a:r>
              <a:rPr lang="en-US" sz="15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ISBN </a:t>
            </a:r>
            <a:endParaRPr lang="ru-RU" sz="15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6065761" y="5662560"/>
            <a:ext cx="4007585" cy="940496"/>
          </a:xfrm>
          <a:prstGeom prst="rect">
            <a:avLst/>
          </a:prstGeom>
        </p:spPr>
        <p:txBody>
          <a:bodyPr wrap="square" lIns="93200" tIns="46600" rIns="93200" bIns="46600">
            <a:spAutoFit/>
          </a:bodyPr>
          <a:lstStyle/>
          <a:p>
            <a: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©  Федеральное государственное бюджетное</a:t>
            </a:r>
          </a:p>
          <a:p>
            <a: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 образовательное учреждение      </a:t>
            </a:r>
            <a:b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 высшего профессионального образования </a:t>
            </a:r>
            <a:b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 «Тамбовский государственный технический </a:t>
            </a:r>
            <a:b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 университет» (ФГБОУ ВПО «ТГТУ»), </a:t>
            </a:r>
            <a:endParaRPr lang="ru-RU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74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60338" y="3023480"/>
            <a:ext cx="4338203" cy="130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00" tIns="46600" rIns="93200" bIns="466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320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320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Редактор                     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320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Дизайн, структура, навигация                           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320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Обложка, упаковка, тиражирование                 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320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штри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9" r="6825" b="3252"/>
          <a:stretch>
            <a:fillRect/>
          </a:stretch>
        </p:blipFill>
        <p:spPr bwMode="auto">
          <a:xfrm>
            <a:off x="916917" y="4622418"/>
            <a:ext cx="2323797" cy="13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15262" y="570604"/>
            <a:ext cx="5614322" cy="324943"/>
          </a:xfrm>
          <a:prstGeom prst="rect">
            <a:avLst/>
          </a:prstGeom>
        </p:spPr>
        <p:txBody>
          <a:bodyPr wrap="square" lIns="93200" tIns="46600" rIns="93200" bIns="46600">
            <a:spAutoFit/>
          </a:bodyPr>
          <a:lstStyle/>
          <a:p>
            <a:pPr marL="0" marR="0" lvl="0" indent="0" algn="l" defTabSz="932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Учебное электронное мультимедийное издание</a:t>
            </a:r>
            <a:endParaRPr kumimoji="0" lang="ru-RU" altLang="ru-RU" sz="7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39226" y="4263064"/>
            <a:ext cx="5471896" cy="2063880"/>
          </a:xfrm>
          <a:prstGeom prst="rect">
            <a:avLst/>
          </a:prstGeom>
        </p:spPr>
        <p:txBody>
          <a:bodyPr wrap="square" lIns="93200" tIns="46600" rIns="93200" bIns="46600">
            <a:spAutoFit/>
          </a:bodyPr>
          <a:lstStyle/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Подписано к использованию                      .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Тираж            шт. Заказ №             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 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Издательско-полиграфический центр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ФГБОУ ВПО «ТГТУ»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392000, г. Тамбов, ул. Советская, д. 106, к. 14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Телефон 8(4752)63-81-08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e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-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mail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izdatelstvo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@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admin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tstu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ru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imes New Roman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7306" y="4263065"/>
            <a:ext cx="564927" cy="324943"/>
          </a:xfrm>
          <a:prstGeom prst="rect">
            <a:avLst/>
          </a:prstGeom>
        </p:spPr>
        <p:txBody>
          <a:bodyPr wrap="none" lIns="93200" tIns="46600" rIns="93200" bIns="46600">
            <a:spAutoFit/>
          </a:bodyPr>
          <a:lstStyle/>
          <a:p>
            <a:pPr hangingPunct="0"/>
            <a:r>
              <a:rPr lang="ru-RU" sz="15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ISBN</a:t>
            </a:r>
            <a:endParaRPr lang="ru-RU" sz="15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6" hasCustomPrompt="1"/>
          </p:nvPr>
        </p:nvSpPr>
        <p:spPr>
          <a:xfrm>
            <a:off x="5807213" y="3283109"/>
            <a:ext cx="5567894" cy="24763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 smtClean="0"/>
              <a:t>И.И. Иванов </a:t>
            </a:r>
            <a:endParaRPr lang="ru-RU" dirty="0"/>
          </a:p>
        </p:txBody>
      </p:sp>
      <p:sp>
        <p:nvSpPr>
          <p:cNvPr id="29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6693516" y="3481736"/>
            <a:ext cx="4681592" cy="24763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 smtClean="0"/>
              <a:t>П.П. Петров</a:t>
            </a:r>
            <a:endParaRPr lang="ru-RU" dirty="0"/>
          </a:p>
        </p:txBody>
      </p:sp>
      <p:sp>
        <p:nvSpPr>
          <p:cNvPr id="30" name="Текст 24"/>
          <p:cNvSpPr>
            <a:spLocks noGrp="1"/>
          </p:cNvSpPr>
          <p:nvPr>
            <p:ph type="body" sz="quarter" idx="18" hasCustomPrompt="1"/>
          </p:nvPr>
        </p:nvSpPr>
        <p:spPr>
          <a:xfrm>
            <a:off x="7332397" y="3690155"/>
            <a:ext cx="4042711" cy="24763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 smtClean="0"/>
              <a:t>С.С. Сидоров</a:t>
            </a:r>
            <a:endParaRPr lang="ru-RU" dirty="0"/>
          </a:p>
        </p:txBody>
      </p:sp>
      <p:sp>
        <p:nvSpPr>
          <p:cNvPr id="31" name="Текст 24"/>
          <p:cNvSpPr>
            <a:spLocks noGrp="1"/>
          </p:cNvSpPr>
          <p:nvPr>
            <p:ph type="body" sz="quarter" idx="19" hasCustomPrompt="1"/>
          </p:nvPr>
        </p:nvSpPr>
        <p:spPr>
          <a:xfrm>
            <a:off x="8782959" y="4266625"/>
            <a:ext cx="2112158" cy="24763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 smtClean="0"/>
              <a:t>00.00.0000</a:t>
            </a:r>
            <a:endParaRPr lang="ru-RU" dirty="0"/>
          </a:p>
        </p:txBody>
      </p:sp>
      <p:sp>
        <p:nvSpPr>
          <p:cNvPr id="32" name="Текст 24"/>
          <p:cNvSpPr>
            <a:spLocks noGrp="1"/>
          </p:cNvSpPr>
          <p:nvPr>
            <p:ph type="body" sz="quarter" idx="20" hasCustomPrompt="1"/>
          </p:nvPr>
        </p:nvSpPr>
        <p:spPr>
          <a:xfrm>
            <a:off x="9166951" y="4506161"/>
            <a:ext cx="2112158" cy="24763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 smtClean="0"/>
              <a:t>000</a:t>
            </a:r>
            <a:endParaRPr lang="ru-RU" dirty="0"/>
          </a:p>
        </p:txBody>
      </p:sp>
      <p:sp>
        <p:nvSpPr>
          <p:cNvPr id="33" name="Текст 24"/>
          <p:cNvSpPr>
            <a:spLocks noGrp="1"/>
          </p:cNvSpPr>
          <p:nvPr>
            <p:ph type="body" sz="quarter" idx="21" hasCustomPrompt="1"/>
          </p:nvPr>
        </p:nvSpPr>
        <p:spPr>
          <a:xfrm>
            <a:off x="7022828" y="4522348"/>
            <a:ext cx="736715" cy="24763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 smtClean="0"/>
              <a:t>000</a:t>
            </a:r>
            <a:endParaRPr lang="ru-RU" dirty="0"/>
          </a:p>
        </p:txBody>
      </p:sp>
      <p:sp>
        <p:nvSpPr>
          <p:cNvPr id="34" name="Текст 24"/>
          <p:cNvSpPr>
            <a:spLocks noGrp="1"/>
          </p:cNvSpPr>
          <p:nvPr>
            <p:ph type="body" sz="quarter" idx="22" hasCustomPrompt="1"/>
          </p:nvPr>
        </p:nvSpPr>
        <p:spPr>
          <a:xfrm>
            <a:off x="1667303" y="4246876"/>
            <a:ext cx="3136776" cy="24763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 smtClean="0"/>
              <a:t>000</a:t>
            </a:r>
            <a:endParaRPr lang="ru-RU" dirty="0"/>
          </a:p>
        </p:txBody>
      </p:sp>
      <p:sp>
        <p:nvSpPr>
          <p:cNvPr id="35" name="Текст 24"/>
          <p:cNvSpPr>
            <a:spLocks noGrp="1"/>
          </p:cNvSpPr>
          <p:nvPr>
            <p:ph type="body" sz="quarter" idx="23" hasCustomPrompt="1"/>
          </p:nvPr>
        </p:nvSpPr>
        <p:spPr>
          <a:xfrm>
            <a:off x="1103303" y="980956"/>
            <a:ext cx="10271804" cy="360123"/>
          </a:xfrm>
        </p:spPr>
        <p:txBody>
          <a:bodyPr>
            <a:noAutofit/>
          </a:bodyPr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dirty="0" smtClean="0"/>
              <a:t>ИВАНОВ Иван Иванович</a:t>
            </a:r>
            <a:endParaRPr lang="ru-RU" dirty="0"/>
          </a:p>
        </p:txBody>
      </p:sp>
      <p:sp>
        <p:nvSpPr>
          <p:cNvPr id="36" name="Текст 24"/>
          <p:cNvSpPr>
            <a:spLocks noGrp="1"/>
          </p:cNvSpPr>
          <p:nvPr>
            <p:ph type="body" sz="quarter" idx="24" hasCustomPrompt="1"/>
          </p:nvPr>
        </p:nvSpPr>
        <p:spPr>
          <a:xfrm>
            <a:off x="1103303" y="1557153"/>
            <a:ext cx="10271804" cy="1028293"/>
          </a:xfrm>
        </p:spPr>
        <p:txBody>
          <a:bodyPr>
            <a:noAutofit/>
          </a:bodyPr>
          <a:lstStyle>
            <a:lvl1pPr marL="0" indent="0">
              <a:buNone/>
              <a:defRPr sz="1900" cap="all" baseline="0"/>
            </a:lvl1pPr>
          </a:lstStyle>
          <a:p>
            <a:pPr lvl="0"/>
            <a:r>
              <a:rPr lang="ru-RU" dirty="0" smtClean="0"/>
              <a:t>НАЗВАНИЕ РАБОТЫ</a:t>
            </a:r>
            <a:endParaRPr lang="ru-RU" dirty="0"/>
          </a:p>
        </p:txBody>
      </p:sp>
      <p:sp>
        <p:nvSpPr>
          <p:cNvPr id="37" name="Текст 24"/>
          <p:cNvSpPr>
            <a:spLocks noGrp="1"/>
          </p:cNvSpPr>
          <p:nvPr>
            <p:ph type="body" sz="quarter" idx="25" hasCustomPrompt="1"/>
          </p:nvPr>
        </p:nvSpPr>
        <p:spPr>
          <a:xfrm>
            <a:off x="1103303" y="2637523"/>
            <a:ext cx="10271804" cy="576198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ru-RU" dirty="0" smtClean="0"/>
              <a:t>Учебное пособие</a:t>
            </a:r>
            <a:endParaRPr lang="ru-RU" dirty="0"/>
          </a:p>
        </p:txBody>
      </p:sp>
      <p:sp>
        <p:nvSpPr>
          <p:cNvPr id="17" name="Rectangle 4"/>
          <p:cNvSpPr>
            <a:spLocks noChangeArrowheads="1"/>
          </p:cNvSpPr>
          <p:nvPr userDrawn="1"/>
        </p:nvSpPr>
        <p:spPr bwMode="auto">
          <a:xfrm>
            <a:off x="3760338" y="3023480"/>
            <a:ext cx="4338203" cy="130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00" tIns="46600" rIns="93200" bIns="466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320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320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Редактор                     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320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Дизайн, структура, навигация                           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320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Обложка, упаковка, тиражирование                 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320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 descr="штрих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9" r="6825" b="3252"/>
          <a:stretch>
            <a:fillRect/>
          </a:stretch>
        </p:blipFill>
        <p:spPr bwMode="auto">
          <a:xfrm>
            <a:off x="916917" y="4622418"/>
            <a:ext cx="2323797" cy="13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 userDrawn="1"/>
        </p:nvSpPr>
        <p:spPr>
          <a:xfrm>
            <a:off x="3215262" y="570604"/>
            <a:ext cx="5614322" cy="324943"/>
          </a:xfrm>
          <a:prstGeom prst="rect">
            <a:avLst/>
          </a:prstGeom>
        </p:spPr>
        <p:txBody>
          <a:bodyPr wrap="square" lIns="93200" tIns="46600" rIns="93200" bIns="46600">
            <a:spAutoFit/>
          </a:bodyPr>
          <a:lstStyle/>
          <a:p>
            <a:pPr marL="0" marR="0" lvl="0" indent="0" algn="l" defTabSz="932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Учебное электронное мультимедийное издание</a:t>
            </a:r>
            <a:endParaRPr kumimoji="0" lang="ru-RU" altLang="ru-RU" sz="7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039226" y="4263064"/>
            <a:ext cx="5471896" cy="2063880"/>
          </a:xfrm>
          <a:prstGeom prst="rect">
            <a:avLst/>
          </a:prstGeom>
        </p:spPr>
        <p:txBody>
          <a:bodyPr wrap="square" lIns="93200" tIns="46600" rIns="93200" bIns="46600">
            <a:spAutoFit/>
          </a:bodyPr>
          <a:lstStyle/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Подписано к использованию                      .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Тираж            шт. Заказ №             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 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Издательско-полиграфический центр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ФГБОУ ВПО «ТГТУ»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392000, г. Тамбов, ул. Советская, д. 106, к. 14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Телефон 8(4752)63-81-08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e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-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mail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izdatelstvo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@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admin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tstu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ru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imes New Roman"/>
              <a:cs typeface="+mn-cs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007306" y="4263065"/>
            <a:ext cx="564927" cy="324943"/>
          </a:xfrm>
          <a:prstGeom prst="rect">
            <a:avLst/>
          </a:prstGeom>
        </p:spPr>
        <p:txBody>
          <a:bodyPr wrap="none" lIns="93200" tIns="46600" rIns="93200" bIns="46600">
            <a:spAutoFit/>
          </a:bodyPr>
          <a:lstStyle/>
          <a:p>
            <a:pPr hangingPunct="0"/>
            <a:r>
              <a:rPr lang="ru-RU" sz="15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ISBN</a:t>
            </a:r>
            <a:endParaRPr lang="ru-RU" sz="15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44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ыходные свед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335317" y="260709"/>
            <a:ext cx="671987" cy="555775"/>
          </a:xfrm>
          <a:prstGeom prst="rect">
            <a:avLst/>
          </a:prstGeom>
        </p:spPr>
        <p:txBody>
          <a:bodyPr wrap="square" lIns="93200" tIns="46600" rIns="93200" bIns="46600">
            <a:spAutoFit/>
          </a:bodyPr>
          <a:lstStyle/>
          <a:p>
            <a:r>
              <a:rPr lang="ru-RU" sz="15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УДК </a:t>
            </a:r>
          </a:p>
          <a:p>
            <a:r>
              <a:rPr lang="ru-RU" sz="15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ББК </a:t>
            </a:r>
            <a:endParaRPr lang="ru-RU" sz="15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867161" y="308141"/>
            <a:ext cx="5087804" cy="26196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5pPr marL="1863815" indent="0">
              <a:buNone/>
              <a:defRPr/>
            </a:lvl5pPr>
          </a:lstStyle>
          <a:p>
            <a:pPr lvl="0"/>
            <a:r>
              <a:rPr lang="ru-RU" dirty="0" smtClean="0"/>
              <a:t>Введите номер УДК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868154" y="527196"/>
            <a:ext cx="5087804" cy="26196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5pPr marL="1863815" indent="0">
              <a:buNone/>
              <a:defRPr/>
            </a:lvl5pPr>
          </a:lstStyle>
          <a:p>
            <a:pPr lvl="0"/>
            <a:r>
              <a:rPr lang="ru-RU" dirty="0" smtClean="0"/>
              <a:t>Введите номер ББК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31735" y="1052982"/>
            <a:ext cx="1216066" cy="324943"/>
          </a:xfrm>
          <a:prstGeom prst="rect">
            <a:avLst/>
          </a:prstGeom>
        </p:spPr>
        <p:txBody>
          <a:bodyPr wrap="none" lIns="93200" tIns="46600" rIns="93200" bIns="46600">
            <a:spAutoFit/>
          </a:bodyPr>
          <a:lstStyle/>
          <a:p>
            <a:r>
              <a:rPr lang="ru-RU" sz="1500" spc="0" baseline="0" dirty="0" smtClean="0">
                <a:solidFill>
                  <a:srgbClr val="000000"/>
                </a:solidFill>
                <a:effectLst/>
                <a:latin typeface="+mn-lt"/>
                <a:ea typeface="Calibri"/>
              </a:rPr>
              <a:t>Рецензенты: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670899" y="2637449"/>
            <a:ext cx="10416215" cy="360446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ru-RU" dirty="0" smtClean="0"/>
              <a:t>Сидоров, С.С.</a:t>
            </a:r>
            <a:endParaRPr lang="ru-RU" dirty="0"/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1735" y="3069670"/>
            <a:ext cx="10512114" cy="2088716"/>
          </a:xfrm>
        </p:spPr>
        <p:txBody>
          <a:bodyPr>
            <a:normAutofit/>
          </a:bodyPr>
          <a:lstStyle>
            <a:lvl1pPr marL="0" indent="0" algn="just">
              <a:buNone/>
              <a:defRPr lang="ru-RU" sz="1500" i="0" smtClean="0">
                <a:effectLst/>
              </a:defRPr>
            </a:lvl1pPr>
          </a:lstStyle>
          <a:p>
            <a:r>
              <a:rPr lang="ru-RU" sz="1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Экономика  предприятия. Курс лекций в схемах  [Электронный ресурс, мультимедиа]: учебное пособие для бакалавров различных форм обучения по направлению подготовки 10.03.03 (190000) / С.С. Сидоров – Тамбов: Изд-во ФГБОУ ВПО «ТГТУ», 2015. – 1 электрон. опт. диск (CD-ROM). – Системные требования: ПК не ниже класса </a:t>
            </a:r>
            <a:r>
              <a:rPr lang="ru-RU" sz="11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Pentium</a:t>
            </a:r>
            <a:r>
              <a:rPr lang="ru-RU" sz="1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II ; CD-ROM-дисковод 3,15 </a:t>
            </a:r>
            <a:r>
              <a:rPr lang="ru-RU" sz="11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Mb</a:t>
            </a:r>
            <a:r>
              <a:rPr lang="ru-RU" sz="1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; RAM ; </a:t>
            </a:r>
            <a:r>
              <a:rPr lang="ru-RU" sz="11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Windows</a:t>
            </a:r>
            <a:r>
              <a:rPr lang="ru-RU" sz="1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95/98/XP ; мышь. – </a:t>
            </a:r>
            <a:r>
              <a:rPr lang="ru-RU" sz="11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Загл</a:t>
            </a:r>
            <a:r>
              <a:rPr lang="ru-RU" sz="1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 с экрана.-ISBN </a:t>
            </a:r>
          </a:p>
          <a:p>
            <a:endParaRPr lang="ru-RU" sz="11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r>
              <a:rPr lang="ru-RU" sz="1000" dirty="0" smtClean="0">
                <a:effectLst/>
                <a:latin typeface="Times New Roman"/>
                <a:ea typeface="Calibri"/>
              </a:rPr>
              <a:t>Предлагаемое учебное пособие  представляет собой систематизированный и обобщённый теоретический материал …</a:t>
            </a:r>
          </a:p>
          <a:p>
            <a:r>
              <a:rPr lang="ru-RU" sz="1000" dirty="0" smtClean="0">
                <a:effectLst/>
                <a:latin typeface="Times New Roman"/>
                <a:ea typeface="Calibri"/>
              </a:rPr>
              <a:t>Учебное пособие предназначено для использования в учебном процессе по   программам   </a:t>
            </a:r>
            <a:r>
              <a:rPr lang="ru-RU" sz="1000" dirty="0" err="1" smtClean="0">
                <a:effectLst/>
                <a:latin typeface="Times New Roman"/>
                <a:ea typeface="Calibri"/>
              </a:rPr>
              <a:t>бакалавриата</a:t>
            </a:r>
            <a:r>
              <a:rPr lang="ru-RU" sz="1000" dirty="0" smtClean="0">
                <a:effectLst/>
                <a:latin typeface="Times New Roman"/>
                <a:ea typeface="Calibri"/>
              </a:rPr>
              <a:t>  по направлению подготовки …</a:t>
            </a:r>
            <a:endParaRPr lang="ru-RU" sz="1500" dirty="0" smtClean="0">
              <a:effectLst/>
              <a:latin typeface="Times New Roman"/>
              <a:ea typeface="Calibri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489490" y="5230412"/>
            <a:ext cx="7583855" cy="432664"/>
          </a:xfrm>
          <a:prstGeom prst="rect">
            <a:avLst/>
          </a:prstGeom>
        </p:spPr>
        <p:txBody>
          <a:bodyPr wrap="square" lIns="93200" tIns="46600" rIns="93200" bIns="46600">
            <a:spAutoFit/>
          </a:bodyPr>
          <a:lstStyle/>
          <a:p>
            <a:pPr algn="ctr"/>
            <a:r>
              <a:rPr lang="ru-RU" sz="1100" dirty="0" smtClean="0">
                <a:solidFill>
                  <a:srgbClr val="000000"/>
                </a:solidFill>
              </a:rPr>
              <a:t>Все права на размножение и распространение в любой форме остаются за разработчиком.</a:t>
            </a:r>
          </a:p>
          <a:p>
            <a:pPr algn="ctr"/>
            <a:r>
              <a:rPr lang="ru-RU" sz="1100" dirty="0" smtClean="0">
                <a:solidFill>
                  <a:srgbClr val="000000"/>
                </a:solidFill>
              </a:rPr>
              <a:t>Нелегальное копирование и использование данного продукта запрещено.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69069" y="5631499"/>
            <a:ext cx="722231" cy="324943"/>
          </a:xfrm>
          <a:prstGeom prst="rect">
            <a:avLst/>
          </a:prstGeom>
        </p:spPr>
        <p:txBody>
          <a:bodyPr wrap="square" lIns="93200" tIns="46600" rIns="93200" bIns="46600">
            <a:spAutoFit/>
          </a:bodyPr>
          <a:lstStyle/>
          <a:p>
            <a:r>
              <a:rPr lang="en-US" sz="15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ISBN </a:t>
            </a:r>
            <a:endParaRPr lang="ru-RU" sz="15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1295299" y="5628815"/>
            <a:ext cx="3359936" cy="26196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5pPr marL="1863815" indent="0">
              <a:buNone/>
              <a:defRPr/>
            </a:lvl5pPr>
          </a:lstStyle>
          <a:p>
            <a:pPr lvl="0"/>
            <a:r>
              <a:rPr lang="ru-RU" dirty="0" smtClean="0"/>
              <a:t>Введите номер </a:t>
            </a:r>
            <a:r>
              <a:rPr lang="en-US" sz="15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ISBN </a:t>
            </a:r>
            <a:endParaRPr lang="ru-RU" dirty="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065761" y="5662560"/>
            <a:ext cx="4007585" cy="940496"/>
          </a:xfrm>
          <a:prstGeom prst="rect">
            <a:avLst/>
          </a:prstGeom>
        </p:spPr>
        <p:txBody>
          <a:bodyPr wrap="square" lIns="93200" tIns="46600" rIns="93200" bIns="46600">
            <a:spAutoFit/>
          </a:bodyPr>
          <a:lstStyle/>
          <a:p>
            <a: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©  Федеральное государственное бюджетное</a:t>
            </a:r>
          </a:p>
          <a:p>
            <a: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 образовательное учреждение      </a:t>
            </a:r>
            <a:b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 высшего профессионального образования </a:t>
            </a:r>
            <a:b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 «Тамбовский государственный технический </a:t>
            </a:r>
            <a:b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 университет» (ФГБОУ ВПО «ТГТУ»), 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26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8900730" y="6264068"/>
            <a:ext cx="767985" cy="26196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63815" indent="0">
              <a:buNone/>
              <a:defRPr/>
            </a:lvl5pPr>
          </a:lstStyle>
          <a:p>
            <a:pPr lvl="0"/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28" name="Текст 9"/>
          <p:cNvSpPr>
            <a:spLocks noGrp="1"/>
          </p:cNvSpPr>
          <p:nvPr>
            <p:ph type="body" sz="quarter" idx="17" hasCustomPrompt="1"/>
          </p:nvPr>
        </p:nvSpPr>
        <p:spPr>
          <a:xfrm>
            <a:off x="674090" y="1360830"/>
            <a:ext cx="10413022" cy="1204670"/>
          </a:xfrm>
        </p:spPr>
        <p:txBody>
          <a:bodyPr>
            <a:normAutofit/>
          </a:bodyPr>
          <a:lstStyle>
            <a:lvl1pPr marL="0" indent="0" algn="ctr">
              <a:buNone/>
              <a:defRPr sz="1100" i="1"/>
            </a:lvl1pPr>
            <a:lvl5pPr marL="1863815" indent="0">
              <a:buNone/>
              <a:defRPr/>
            </a:lvl5pPr>
          </a:lstStyle>
          <a:p>
            <a:pPr lvl="0"/>
            <a:r>
              <a:rPr lang="ru-RU" dirty="0" smtClean="0"/>
              <a:t>Доктор экономических наук, профессор, заведующий кафедрой экономики   ФГБОУ ВПО </a:t>
            </a:r>
          </a:p>
          <a:p>
            <a:pPr lvl="0"/>
            <a:r>
              <a:rPr lang="ru-RU" dirty="0" smtClean="0"/>
              <a:t>«Мичуринский государственный аграрный университет»</a:t>
            </a:r>
          </a:p>
          <a:p>
            <a:pPr lvl="0"/>
            <a:r>
              <a:rPr lang="ru-RU" dirty="0" err="1" smtClean="0"/>
              <a:t>И.И.Иванов</a:t>
            </a:r>
            <a:endParaRPr lang="ru-RU" dirty="0" smtClean="0"/>
          </a:p>
          <a:p>
            <a:pPr lvl="0"/>
            <a:r>
              <a:rPr lang="ru-RU" dirty="0" smtClean="0"/>
              <a:t>Кандидат экономических  наук, доцент кафедры «Экономический анализ и качество» ФГБОУ ВПО «ТГТУ»</a:t>
            </a:r>
          </a:p>
          <a:p>
            <a:pPr lvl="0"/>
            <a:r>
              <a:rPr lang="ru-RU" dirty="0" smtClean="0"/>
              <a:t>И.И. Петров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83358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3760338" y="3023480"/>
            <a:ext cx="4338203" cy="130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00" tIns="46600" rIns="93200" bIns="466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320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320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Редактор                     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320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Дизайн, структура, навигация                           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320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Обложка, упаковка, тиражирование                 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320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штрих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9" r="6825" b="3252"/>
          <a:stretch>
            <a:fillRect/>
          </a:stretch>
        </p:blipFill>
        <p:spPr bwMode="auto">
          <a:xfrm>
            <a:off x="916917" y="4622418"/>
            <a:ext cx="2323797" cy="13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3215262" y="570604"/>
            <a:ext cx="5614322" cy="324943"/>
          </a:xfrm>
          <a:prstGeom prst="rect">
            <a:avLst/>
          </a:prstGeom>
        </p:spPr>
        <p:txBody>
          <a:bodyPr wrap="square" lIns="93200" tIns="46600" rIns="93200" bIns="46600">
            <a:spAutoFit/>
          </a:bodyPr>
          <a:lstStyle/>
          <a:p>
            <a:pPr marL="0" marR="0" lvl="0" indent="0" algn="l" defTabSz="932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Учебное электронное мультимедийное издание</a:t>
            </a:r>
            <a:endParaRPr kumimoji="0" lang="ru-RU" altLang="ru-RU" sz="7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039226" y="4263064"/>
            <a:ext cx="5471896" cy="2063880"/>
          </a:xfrm>
          <a:prstGeom prst="rect">
            <a:avLst/>
          </a:prstGeom>
        </p:spPr>
        <p:txBody>
          <a:bodyPr wrap="square" lIns="93200" tIns="46600" rIns="93200" bIns="46600">
            <a:spAutoFit/>
          </a:bodyPr>
          <a:lstStyle/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Подписано к использованию                      .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Тираж            шт. Заказ №             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 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Издательско-полиграфический центр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ФГБОУ ВПО «ТГТУ»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392000, г. Тамбов, ул. Советская, д. 106, к. 14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Телефон 8(4752)63-81-08</a:t>
            </a:r>
          </a:p>
          <a:p>
            <a:pPr marL="0" marR="0" lvl="0" indent="0" algn="ctr" defTabSz="931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e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-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mail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izdatelstvo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@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admin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tstu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ru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imes New Roman"/>
              <a:cs typeface="+mn-cs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007306" y="4263065"/>
            <a:ext cx="564927" cy="324943"/>
          </a:xfrm>
          <a:prstGeom prst="rect">
            <a:avLst/>
          </a:prstGeom>
        </p:spPr>
        <p:txBody>
          <a:bodyPr wrap="none" lIns="93200" tIns="46600" rIns="93200" bIns="46600">
            <a:spAutoFit/>
          </a:bodyPr>
          <a:lstStyle/>
          <a:p>
            <a:pPr hangingPunct="0"/>
            <a:r>
              <a:rPr lang="ru-RU" sz="15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ISBN</a:t>
            </a:r>
            <a:endParaRPr lang="ru-RU" sz="15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6" hasCustomPrompt="1"/>
          </p:nvPr>
        </p:nvSpPr>
        <p:spPr>
          <a:xfrm>
            <a:off x="5807213" y="3283109"/>
            <a:ext cx="5567894" cy="24763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 smtClean="0"/>
              <a:t>И.И. Иванов </a:t>
            </a:r>
            <a:endParaRPr lang="ru-RU" dirty="0"/>
          </a:p>
        </p:txBody>
      </p:sp>
      <p:sp>
        <p:nvSpPr>
          <p:cNvPr id="29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6693516" y="3481736"/>
            <a:ext cx="4681592" cy="24763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 smtClean="0"/>
              <a:t>П.П. Петров</a:t>
            </a:r>
            <a:endParaRPr lang="ru-RU" dirty="0"/>
          </a:p>
        </p:txBody>
      </p:sp>
      <p:sp>
        <p:nvSpPr>
          <p:cNvPr id="30" name="Текст 24"/>
          <p:cNvSpPr>
            <a:spLocks noGrp="1"/>
          </p:cNvSpPr>
          <p:nvPr>
            <p:ph type="body" sz="quarter" idx="18" hasCustomPrompt="1"/>
          </p:nvPr>
        </p:nvSpPr>
        <p:spPr>
          <a:xfrm>
            <a:off x="7332397" y="3690155"/>
            <a:ext cx="4042711" cy="24763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 smtClean="0"/>
              <a:t>С.С. Сидоров</a:t>
            </a:r>
            <a:endParaRPr lang="ru-RU" dirty="0"/>
          </a:p>
        </p:txBody>
      </p:sp>
      <p:sp>
        <p:nvSpPr>
          <p:cNvPr id="31" name="Текст 24"/>
          <p:cNvSpPr>
            <a:spLocks noGrp="1"/>
          </p:cNvSpPr>
          <p:nvPr>
            <p:ph type="body" sz="quarter" idx="19" hasCustomPrompt="1"/>
          </p:nvPr>
        </p:nvSpPr>
        <p:spPr>
          <a:xfrm>
            <a:off x="8782959" y="4266625"/>
            <a:ext cx="2112158" cy="24763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 smtClean="0"/>
              <a:t>00.00.0000</a:t>
            </a:r>
            <a:endParaRPr lang="ru-RU" dirty="0"/>
          </a:p>
        </p:txBody>
      </p:sp>
      <p:sp>
        <p:nvSpPr>
          <p:cNvPr id="32" name="Текст 24"/>
          <p:cNvSpPr>
            <a:spLocks noGrp="1"/>
          </p:cNvSpPr>
          <p:nvPr>
            <p:ph type="body" sz="quarter" idx="20" hasCustomPrompt="1"/>
          </p:nvPr>
        </p:nvSpPr>
        <p:spPr>
          <a:xfrm>
            <a:off x="9166951" y="4506161"/>
            <a:ext cx="2112158" cy="24763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 smtClean="0"/>
              <a:t>000</a:t>
            </a:r>
            <a:endParaRPr lang="ru-RU" dirty="0"/>
          </a:p>
        </p:txBody>
      </p:sp>
      <p:sp>
        <p:nvSpPr>
          <p:cNvPr id="33" name="Текст 24"/>
          <p:cNvSpPr>
            <a:spLocks noGrp="1"/>
          </p:cNvSpPr>
          <p:nvPr>
            <p:ph type="body" sz="quarter" idx="21" hasCustomPrompt="1"/>
          </p:nvPr>
        </p:nvSpPr>
        <p:spPr>
          <a:xfrm>
            <a:off x="7022828" y="4522348"/>
            <a:ext cx="736715" cy="24763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 smtClean="0"/>
              <a:t>000</a:t>
            </a:r>
            <a:endParaRPr lang="ru-RU" dirty="0"/>
          </a:p>
        </p:txBody>
      </p:sp>
      <p:sp>
        <p:nvSpPr>
          <p:cNvPr id="34" name="Текст 24"/>
          <p:cNvSpPr>
            <a:spLocks noGrp="1"/>
          </p:cNvSpPr>
          <p:nvPr>
            <p:ph type="body" sz="quarter" idx="22" hasCustomPrompt="1"/>
          </p:nvPr>
        </p:nvSpPr>
        <p:spPr>
          <a:xfrm>
            <a:off x="1667303" y="4246876"/>
            <a:ext cx="3136776" cy="24763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 smtClean="0"/>
              <a:t>000</a:t>
            </a:r>
            <a:endParaRPr lang="ru-RU" dirty="0"/>
          </a:p>
        </p:txBody>
      </p:sp>
      <p:sp>
        <p:nvSpPr>
          <p:cNvPr id="35" name="Текст 24"/>
          <p:cNvSpPr>
            <a:spLocks noGrp="1"/>
          </p:cNvSpPr>
          <p:nvPr>
            <p:ph type="body" sz="quarter" idx="23" hasCustomPrompt="1"/>
          </p:nvPr>
        </p:nvSpPr>
        <p:spPr>
          <a:xfrm>
            <a:off x="1103303" y="980956"/>
            <a:ext cx="10271804" cy="360123"/>
          </a:xfrm>
        </p:spPr>
        <p:txBody>
          <a:bodyPr>
            <a:noAutofit/>
          </a:bodyPr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dirty="0" smtClean="0"/>
              <a:t>ИВАНОВ Иван Иванович</a:t>
            </a:r>
            <a:endParaRPr lang="ru-RU" dirty="0"/>
          </a:p>
        </p:txBody>
      </p:sp>
      <p:sp>
        <p:nvSpPr>
          <p:cNvPr id="36" name="Текст 24"/>
          <p:cNvSpPr>
            <a:spLocks noGrp="1"/>
          </p:cNvSpPr>
          <p:nvPr>
            <p:ph type="body" sz="quarter" idx="24" hasCustomPrompt="1"/>
          </p:nvPr>
        </p:nvSpPr>
        <p:spPr>
          <a:xfrm>
            <a:off x="1103303" y="1557153"/>
            <a:ext cx="10271804" cy="1028293"/>
          </a:xfrm>
        </p:spPr>
        <p:txBody>
          <a:bodyPr>
            <a:noAutofit/>
          </a:bodyPr>
          <a:lstStyle>
            <a:lvl1pPr marL="0" indent="0">
              <a:buNone/>
              <a:defRPr sz="1900" cap="all" baseline="0"/>
            </a:lvl1pPr>
          </a:lstStyle>
          <a:p>
            <a:pPr lvl="0"/>
            <a:r>
              <a:rPr lang="ru-RU" dirty="0" smtClean="0"/>
              <a:t>НАЗВАНИЕ РАБОТЫ</a:t>
            </a:r>
            <a:endParaRPr lang="ru-RU" dirty="0"/>
          </a:p>
        </p:txBody>
      </p:sp>
      <p:sp>
        <p:nvSpPr>
          <p:cNvPr id="37" name="Текст 24"/>
          <p:cNvSpPr>
            <a:spLocks noGrp="1"/>
          </p:cNvSpPr>
          <p:nvPr>
            <p:ph type="body" sz="quarter" idx="25" hasCustomPrompt="1"/>
          </p:nvPr>
        </p:nvSpPr>
        <p:spPr>
          <a:xfrm>
            <a:off x="1103303" y="2637523"/>
            <a:ext cx="10271804" cy="576198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ru-RU" dirty="0" smtClean="0"/>
              <a:t>Учебное пособие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6790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6205765" cy="1152000"/>
          </a:xfrm>
        </p:spPr>
        <p:txBody>
          <a:bodyPr anchor="t"/>
          <a:lstStyle>
            <a:lvl1pPr>
              <a:defRPr>
                <a:solidFill>
                  <a:srgbClr val="2749A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buClr>
                <a:srgbClr val="E46025"/>
              </a:buClr>
              <a:buFont typeface="Arial" pitchFamily="34" charset="0"/>
              <a:buChar char="•"/>
              <a:defRPr sz="1400" b="0"/>
            </a:lvl1pPr>
            <a:lvl2pPr>
              <a:buClr>
                <a:srgbClr val="E46025"/>
              </a:buClr>
              <a:defRPr sz="1400"/>
            </a:lvl2pPr>
            <a:lvl3pPr>
              <a:buClr>
                <a:srgbClr val="E46025"/>
              </a:buClr>
              <a:defRPr sz="1400"/>
            </a:lvl3pPr>
            <a:lvl4pPr>
              <a:buClr>
                <a:srgbClr val="E46025"/>
              </a:buClr>
              <a:defRPr sz="1400"/>
            </a:lvl4pPr>
            <a:lvl5pPr>
              <a:buClr>
                <a:srgbClr val="E46025"/>
              </a:buCl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DB7B-FCAC-4296-A4D4-35439E9868AF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402C-AC58-4EB6-8A4E-96363E9122C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9172" y="260710"/>
            <a:ext cx="3647930" cy="68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6503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5"/>
            <a:ext cx="10361851" cy="1362390"/>
          </a:xfrm>
        </p:spPr>
        <p:txBody>
          <a:bodyPr anchor="t"/>
          <a:lstStyle>
            <a:lvl1pPr algn="l">
              <a:defRPr sz="4100" b="1" cap="all">
                <a:solidFill>
                  <a:srgbClr val="2749A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90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59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319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978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638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29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957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6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7276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DB7B-FCAC-4296-A4D4-35439E9868AF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402C-AC58-4EB6-8A4E-96363E912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914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575"/>
            <a:ext cx="5384099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4" y="1600575"/>
            <a:ext cx="5384099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DB7B-FCAC-4296-A4D4-35439E9868AF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402C-AC58-4EB6-8A4E-96363E912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6205765" cy="1152000"/>
          </a:xfrm>
        </p:spPr>
        <p:txBody>
          <a:bodyPr anchor="t"/>
          <a:lstStyle>
            <a:lvl1pPr>
              <a:defRPr>
                <a:solidFill>
                  <a:srgbClr val="2749A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9172" y="260710"/>
            <a:ext cx="3647930" cy="68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928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955" indent="0">
              <a:buNone/>
              <a:defRPr sz="2000" b="1"/>
            </a:lvl2pPr>
            <a:lvl3pPr marL="931907" indent="0">
              <a:buNone/>
              <a:defRPr sz="1900" b="1"/>
            </a:lvl3pPr>
            <a:lvl4pPr marL="1397861" indent="0">
              <a:buNone/>
              <a:defRPr sz="1600" b="1"/>
            </a:lvl4pPr>
            <a:lvl5pPr marL="1863814" indent="0">
              <a:buNone/>
              <a:defRPr sz="1600" b="1"/>
            </a:lvl5pPr>
            <a:lvl6pPr marL="2329768" indent="0">
              <a:buNone/>
              <a:defRPr sz="1600" b="1"/>
            </a:lvl6pPr>
            <a:lvl7pPr marL="2795721" indent="0">
              <a:buNone/>
              <a:defRPr sz="1600" b="1"/>
            </a:lvl7pPr>
            <a:lvl8pPr marL="3261673" indent="0">
              <a:buNone/>
              <a:defRPr sz="1600" b="1"/>
            </a:lvl8pPr>
            <a:lvl9pPr marL="3727628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4" y="1535469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955" indent="0">
              <a:buNone/>
              <a:defRPr sz="2000" b="1"/>
            </a:lvl2pPr>
            <a:lvl3pPr marL="931907" indent="0">
              <a:buNone/>
              <a:defRPr sz="1900" b="1"/>
            </a:lvl3pPr>
            <a:lvl4pPr marL="1397861" indent="0">
              <a:buNone/>
              <a:defRPr sz="1600" b="1"/>
            </a:lvl4pPr>
            <a:lvl5pPr marL="1863814" indent="0">
              <a:buNone/>
              <a:defRPr sz="1600" b="1"/>
            </a:lvl5pPr>
            <a:lvl6pPr marL="2329768" indent="0">
              <a:buNone/>
              <a:defRPr sz="1600" b="1"/>
            </a:lvl6pPr>
            <a:lvl7pPr marL="2795721" indent="0">
              <a:buNone/>
              <a:defRPr sz="1600" b="1"/>
            </a:lvl7pPr>
            <a:lvl8pPr marL="3261673" indent="0">
              <a:buNone/>
              <a:defRPr sz="1600" b="1"/>
            </a:lvl8pPr>
            <a:lvl9pPr marL="372762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4" y="2175378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DB7B-FCAC-4296-A4D4-35439E9868AF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402C-AC58-4EB6-8A4E-96363E9122C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9172" y="260710"/>
            <a:ext cx="3647930" cy="683522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6205765" cy="1152000"/>
          </a:xfrm>
        </p:spPr>
        <p:txBody>
          <a:bodyPr anchor="t"/>
          <a:lstStyle>
            <a:lvl1pPr>
              <a:defRPr>
                <a:solidFill>
                  <a:srgbClr val="2749A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123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749A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DB7B-FCAC-4296-A4D4-35439E9868AF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402C-AC58-4EB6-8A4E-96363E912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145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DB7B-FCAC-4296-A4D4-35439E9868AF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402C-AC58-4EB6-8A4E-96363E912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10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89406" y="4801712"/>
            <a:ext cx="7314248" cy="56687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2749A1"/>
                </a:solidFill>
              </a:defRPr>
            </a:lvl1pPr>
          </a:lstStyle>
          <a:p>
            <a:r>
              <a:rPr lang="ru-RU" dirty="0" smtClean="0"/>
              <a:t>Название картинки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2389406" y="612917"/>
            <a:ext cx="7314248" cy="411575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300"/>
            </a:lvl1pPr>
            <a:lvl2pPr marL="465955" indent="0">
              <a:buNone/>
              <a:defRPr sz="2900"/>
            </a:lvl2pPr>
            <a:lvl3pPr marL="931907" indent="0">
              <a:buNone/>
              <a:defRPr sz="2400"/>
            </a:lvl3pPr>
            <a:lvl4pPr marL="1397861" indent="0">
              <a:buNone/>
              <a:defRPr sz="2000"/>
            </a:lvl4pPr>
            <a:lvl5pPr marL="1863814" indent="0">
              <a:buNone/>
              <a:defRPr sz="2000"/>
            </a:lvl5pPr>
            <a:lvl6pPr marL="2329768" indent="0">
              <a:buNone/>
              <a:defRPr sz="2000"/>
            </a:lvl6pPr>
            <a:lvl7pPr marL="2795721" indent="0">
              <a:buNone/>
              <a:defRPr sz="2000"/>
            </a:lvl7pPr>
            <a:lvl8pPr marL="3261673" indent="0">
              <a:buNone/>
              <a:defRPr sz="2000"/>
            </a:lvl8pPr>
            <a:lvl9pPr marL="3727628" indent="0">
              <a:buNone/>
              <a:defRPr sz="2000"/>
            </a:lvl9pPr>
          </a:lstStyle>
          <a:p>
            <a:r>
              <a:rPr lang="ru-RU" dirty="0" smtClean="0"/>
              <a:t>нажмите на значок в центре, чтобы вставить рисунок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400">
                <a:solidFill>
                  <a:srgbClr val="333333"/>
                </a:solidFill>
              </a:defRPr>
            </a:lvl1pPr>
            <a:lvl2pPr marL="465955" indent="0">
              <a:buNone/>
              <a:defRPr sz="1200"/>
            </a:lvl2pPr>
            <a:lvl3pPr marL="931907" indent="0">
              <a:buNone/>
              <a:defRPr sz="1100"/>
            </a:lvl3pPr>
            <a:lvl4pPr marL="1397861" indent="0">
              <a:buNone/>
              <a:defRPr sz="1000"/>
            </a:lvl4pPr>
            <a:lvl5pPr marL="1863814" indent="0">
              <a:buNone/>
              <a:defRPr sz="1000"/>
            </a:lvl5pPr>
            <a:lvl6pPr marL="2329768" indent="0">
              <a:buNone/>
              <a:defRPr sz="1000"/>
            </a:lvl6pPr>
            <a:lvl7pPr marL="2795721" indent="0">
              <a:buNone/>
              <a:defRPr sz="1000"/>
            </a:lvl7pPr>
            <a:lvl8pPr marL="3261673" indent="0">
              <a:buNone/>
              <a:defRPr sz="1000"/>
            </a:lvl8pPr>
            <a:lvl9pPr marL="3727628" indent="0">
              <a:buNone/>
              <a:defRPr sz="1000"/>
            </a:lvl9pPr>
          </a:lstStyle>
          <a:p>
            <a:pPr lvl="0"/>
            <a:r>
              <a:rPr lang="ru-RU" dirty="0" smtClean="0"/>
              <a:t>Описание картинки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DB7B-FCAC-4296-A4D4-35439E9868AF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402C-AC58-4EB6-8A4E-96363E912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9281" y="476782"/>
            <a:ext cx="7775852" cy="5761974"/>
          </a:xfrm>
          <a:prstGeom prst="roundRect">
            <a:avLst>
              <a:gd name="adj" fmla="val 2724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191" tIns="46596" rIns="93191" bIns="465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900" dirty="0" smtClean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2159281" y="476782"/>
            <a:ext cx="7775852" cy="5761974"/>
          </a:xfrm>
          <a:prstGeom prst="roundRect">
            <a:avLst>
              <a:gd name="adj" fmla="val 2724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191" tIns="46596" rIns="93191" bIns="465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80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Широки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99303" y="4801712"/>
            <a:ext cx="9407821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Название картинки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1103303" y="612917"/>
            <a:ext cx="9599817" cy="411575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300"/>
            </a:lvl1pPr>
            <a:lvl2pPr marL="465955" indent="0">
              <a:buNone/>
              <a:defRPr sz="2900"/>
            </a:lvl2pPr>
            <a:lvl3pPr marL="931907" indent="0">
              <a:buNone/>
              <a:defRPr sz="2400"/>
            </a:lvl3pPr>
            <a:lvl4pPr marL="1397861" indent="0">
              <a:buNone/>
              <a:defRPr sz="2000"/>
            </a:lvl4pPr>
            <a:lvl5pPr marL="1863814" indent="0">
              <a:buNone/>
              <a:defRPr sz="2000"/>
            </a:lvl5pPr>
            <a:lvl6pPr marL="2329768" indent="0">
              <a:buNone/>
              <a:defRPr sz="2000"/>
            </a:lvl6pPr>
            <a:lvl7pPr marL="2795721" indent="0">
              <a:buNone/>
              <a:defRPr sz="2000"/>
            </a:lvl7pPr>
            <a:lvl8pPr marL="3261673" indent="0">
              <a:buNone/>
              <a:defRPr sz="2000"/>
            </a:lvl8pPr>
            <a:lvl9pPr marL="3727628" indent="0">
              <a:buNone/>
              <a:defRPr sz="2000"/>
            </a:lvl9pPr>
          </a:lstStyle>
          <a:p>
            <a:r>
              <a:rPr lang="ru-RU" dirty="0" smtClean="0"/>
              <a:t>нажмите на значок в центре, чтобы вставить рисунок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99303" y="5368581"/>
            <a:ext cx="9407821" cy="805049"/>
          </a:xfrm>
        </p:spPr>
        <p:txBody>
          <a:bodyPr/>
          <a:lstStyle>
            <a:lvl1pPr marL="0" indent="0">
              <a:buNone/>
              <a:defRPr sz="1500"/>
            </a:lvl1pPr>
            <a:lvl2pPr marL="465955" indent="0">
              <a:buNone/>
              <a:defRPr sz="1200"/>
            </a:lvl2pPr>
            <a:lvl3pPr marL="931907" indent="0">
              <a:buNone/>
              <a:defRPr sz="1100"/>
            </a:lvl3pPr>
            <a:lvl4pPr marL="1397861" indent="0">
              <a:buNone/>
              <a:defRPr sz="1000"/>
            </a:lvl4pPr>
            <a:lvl5pPr marL="1863814" indent="0">
              <a:buNone/>
              <a:defRPr sz="1000"/>
            </a:lvl5pPr>
            <a:lvl6pPr marL="2329768" indent="0">
              <a:buNone/>
              <a:defRPr sz="1000"/>
            </a:lvl6pPr>
            <a:lvl7pPr marL="2795721" indent="0">
              <a:buNone/>
              <a:defRPr sz="1000"/>
            </a:lvl7pPr>
            <a:lvl8pPr marL="3261673" indent="0">
              <a:buNone/>
              <a:defRPr sz="1000"/>
            </a:lvl8pPr>
            <a:lvl9pPr marL="3727628" indent="0">
              <a:buNone/>
              <a:defRPr sz="1000"/>
            </a:lvl9pPr>
          </a:lstStyle>
          <a:p>
            <a:pPr lvl="0"/>
            <a:r>
              <a:rPr lang="ru-RU" dirty="0" smtClean="0"/>
              <a:t>Описание картинки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DB7B-FCAC-4296-A4D4-35439E9868AF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402C-AC58-4EB6-8A4E-96363E912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3669" y="492970"/>
            <a:ext cx="9940658" cy="5761974"/>
          </a:xfrm>
          <a:prstGeom prst="roundRect">
            <a:avLst>
              <a:gd name="adj" fmla="val 2724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191" tIns="46596" rIns="93191" bIns="465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900" dirty="0" smtClean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943669" y="492970"/>
            <a:ext cx="9940658" cy="5761974"/>
          </a:xfrm>
          <a:prstGeom prst="roundRect">
            <a:avLst>
              <a:gd name="adj" fmla="val 2724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191" tIns="46596" rIns="93191" bIns="465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29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6205765" cy="562803"/>
          </a:xfrm>
          <a:prstGeom prst="rect">
            <a:avLst/>
          </a:prstGeom>
        </p:spPr>
        <p:txBody>
          <a:bodyPr vert="horz" lIns="93191" tIns="46596" rIns="93191" bIns="4659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5"/>
            <a:ext cx="10971372" cy="4527011"/>
          </a:xfrm>
          <a:prstGeom prst="rect">
            <a:avLst/>
          </a:prstGeom>
        </p:spPr>
        <p:txBody>
          <a:bodyPr vert="horz" lIns="93191" tIns="46596" rIns="93191" bIns="4659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3191" tIns="46596" rIns="93191" bIns="465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0DB7B-FCAC-4296-A4D4-35439E9868AF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</p:spPr>
        <p:txBody>
          <a:bodyPr vert="horz" lIns="93191" tIns="46596" rIns="93191" bIns="465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3191" tIns="46596" rIns="93191" bIns="465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A402C-AC58-4EB6-8A4E-96363E912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74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l" defTabSz="931907" rtl="0" eaLnBrk="1" latinLnBrk="0" hangingPunct="1">
        <a:spcBef>
          <a:spcPct val="0"/>
        </a:spcBef>
        <a:buNone/>
        <a:defRPr sz="2400" b="1" kern="1200">
          <a:solidFill>
            <a:srgbClr val="2749A1"/>
          </a:solidFill>
          <a:latin typeface="+mj-lt"/>
          <a:ea typeface="+mj-ea"/>
          <a:cs typeface="+mj-cs"/>
        </a:defRPr>
      </a:lvl1pPr>
    </p:titleStyle>
    <p:bodyStyle>
      <a:lvl1pPr marL="349465" indent="-349465" algn="l" defTabSz="93190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57175" indent="-291223" algn="l" defTabSz="93190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64883" indent="-232976" algn="l" defTabSz="93190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30837" indent="-232976" algn="l" defTabSz="93190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96792" indent="-232976" algn="l" defTabSz="931907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62744" indent="-232976" algn="l" defTabSz="9319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697" indent="-232976" algn="l" defTabSz="9319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4652" indent="-232976" algn="l" defTabSz="9319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0604" indent="-232976" algn="l" defTabSz="9319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190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5955" algn="l" defTabSz="93190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31907" algn="l" defTabSz="93190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97861" algn="l" defTabSz="93190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63814" algn="l" defTabSz="93190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29768" algn="l" defTabSz="93190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95721" algn="l" defTabSz="93190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1673" algn="l" defTabSz="93190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27628" algn="l" defTabSz="93190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microsoft.com/office/2007/relationships/diagramDrawing" Target="../diagrams/drawing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entrinteh" TargetMode="Externa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vk.com/club7731686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62558" y="2714540"/>
            <a:ext cx="11927855" cy="1586285"/>
          </a:xfrm>
          <a:prstGeom prst="rect">
            <a:avLst/>
          </a:prstGeom>
        </p:spPr>
        <p:txBody>
          <a:bodyPr lIns="93200" tIns="46600" rIns="93200" bIns="46600" anchor="ctr">
            <a:noAutofit/>
          </a:bodyPr>
          <a:lstStyle>
            <a:lvl1pPr algn="ctr" defTabSz="914306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2749A1"/>
                </a:solidFill>
                <a:latin typeface="Verdana" pitchFamily="34" charset="0"/>
                <a:ea typeface="Verdana" pitchFamily="34" charset="0"/>
              </a:rPr>
              <a:t>Механизмы взаимодействия Тамбовского государственного технического университета и Регионального центра выявления, поддержки и развития способностей и талантов у детей и молодежи «Космос» </a:t>
            </a:r>
            <a:endParaRPr lang="ru-RU" sz="2400" b="1" dirty="0">
              <a:solidFill>
                <a:srgbClr val="2749A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" name="Нижний колонтитул 4"/>
          <p:cNvSpPr txBox="1">
            <a:spLocks/>
          </p:cNvSpPr>
          <p:nvPr/>
        </p:nvSpPr>
        <p:spPr>
          <a:xfrm>
            <a:off x="4583038" y="6382122"/>
            <a:ext cx="2895223" cy="365210"/>
          </a:xfrm>
          <a:prstGeom prst="rect">
            <a:avLst/>
          </a:prstGeom>
        </p:spPr>
        <p:txBody>
          <a:bodyPr lIns="93200" tIns="46600" rIns="93200" bIns="46600"/>
          <a:lstStyle>
            <a:defPPr>
              <a:defRPr lang="ru-RU"/>
            </a:defPPr>
            <a:lvl1pPr marL="0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0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0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2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Verdana" pitchFamily="34" charset="0"/>
                <a:ea typeface="Verdana" pitchFamily="34" charset="0"/>
              </a:rPr>
              <a:t>Тамбов </a:t>
            </a:r>
            <a:r>
              <a:rPr lang="ru-RU" sz="1400" b="1" dirty="0" smtClean="0">
                <a:latin typeface="Verdana" pitchFamily="34" charset="0"/>
                <a:ea typeface="Verdana" pitchFamily="34" charset="0"/>
              </a:rPr>
              <a:t>2024</a:t>
            </a:r>
            <a:endParaRPr lang="ru-RU" sz="14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670" y="333450"/>
            <a:ext cx="2160240" cy="1749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9302" y="4653930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Родина Антонина Александровна,</a:t>
            </a:r>
          </a:p>
          <a:p>
            <a:r>
              <a:rPr lang="ru-RU" sz="1400" dirty="0" smtClean="0"/>
              <a:t>Начальник управления непрерывного образования Тамбовского государственного технического университета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9098" y="30483"/>
            <a:ext cx="6699153" cy="23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1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0497697"/>
              </p:ext>
            </p:extLst>
          </p:nvPr>
        </p:nvGraphicFramePr>
        <p:xfrm>
          <a:off x="838622" y="1269554"/>
          <a:ext cx="108732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6455246" y="2349674"/>
            <a:ext cx="1080120" cy="72008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5087094" y="4725938"/>
            <a:ext cx="720080" cy="72008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4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6985883" cy="583324"/>
          </a:xfrm>
        </p:spPr>
        <p:txBody>
          <a:bodyPr/>
          <a:lstStyle/>
          <a:p>
            <a:r>
              <a:rPr lang="ru-RU" dirty="0" smtClean="0"/>
              <a:t>Сириус. Лето: Начини свой проект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5852" y="1143778"/>
            <a:ext cx="335758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25 наставников</a:t>
            </a:r>
            <a:br>
              <a:rPr lang="ru-RU" b="1" dirty="0" smtClean="0"/>
            </a:br>
            <a:r>
              <a:rPr lang="ru-RU" b="1" dirty="0" smtClean="0"/>
              <a:t>51 школьник</a:t>
            </a:r>
            <a:br>
              <a:rPr lang="ru-RU" b="1" dirty="0" smtClean="0"/>
            </a:br>
            <a:r>
              <a:rPr lang="ru-RU" b="1" dirty="0" smtClean="0"/>
              <a:t>26 проектных команд</a:t>
            </a:r>
            <a:endParaRPr lang="ru-RU" b="1" dirty="0"/>
          </a:p>
        </p:txBody>
      </p:sp>
      <p:pic>
        <p:nvPicPr>
          <p:cNvPr id="9218" name="Picture 2" descr="https://sun9-11.userapi.com/impg/GpAP40bmlF7-QQP23vjIxpP6xVI1Xbn1w568IA/stDVHdxuCcM.jpg?size=2560x1706&amp;quality=95&amp;sign=ac9b10122f614267f8b3c65063552b69&amp;type=album"/>
          <p:cNvPicPr>
            <a:picLocks noChangeAspect="1" noChangeArrowheads="1"/>
          </p:cNvPicPr>
          <p:nvPr/>
        </p:nvPicPr>
        <p:blipFill>
          <a:blip r:embed="rId2" cstate="print"/>
          <a:srcRect l="4892" t="12235" r="8678"/>
          <a:stretch>
            <a:fillRect/>
          </a:stretch>
        </p:blipFill>
        <p:spPr bwMode="auto">
          <a:xfrm>
            <a:off x="8095470" y="1143778"/>
            <a:ext cx="3786214" cy="2562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https://sun9-29.userapi.com/impg/vJN9-K2I6f97Feo5HS79I2s30pu0augGTuvODg/ZPAx1cUbTuc.jpg?size=2560x1706&amp;quality=95&amp;sign=f590a72ab313b6f9cf1f4334b3ddd1e0&amp;type=album"/>
          <p:cNvPicPr>
            <a:picLocks noChangeAspect="1" noChangeArrowheads="1"/>
          </p:cNvPicPr>
          <p:nvPr/>
        </p:nvPicPr>
        <p:blipFill>
          <a:blip r:embed="rId3" cstate="print"/>
          <a:srcRect l="7997" t="8000" r="9369" b="4000"/>
          <a:stretch>
            <a:fillRect/>
          </a:stretch>
        </p:blipFill>
        <p:spPr bwMode="auto">
          <a:xfrm>
            <a:off x="3737752" y="3786984"/>
            <a:ext cx="4253808" cy="3018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https://sun9-41.userapi.com/impg/WZ4beB7xdbYPpGeSerCoqfKufCwPTfAcyWcmcw/avfFEA_cMN0.jpg?size=2560x1706&amp;quality=95&amp;sign=10963282e1fca4273ef0aa25e05e6234&amp;type=album"/>
          <p:cNvPicPr>
            <a:picLocks noChangeAspect="1" noChangeArrowheads="1"/>
          </p:cNvPicPr>
          <p:nvPr/>
        </p:nvPicPr>
        <p:blipFill>
          <a:blip r:embed="rId4" cstate="print"/>
          <a:srcRect l="35224" t="15789" r="12315" b="22882"/>
          <a:stretch>
            <a:fillRect/>
          </a:stretch>
        </p:blipFill>
        <p:spPr bwMode="auto">
          <a:xfrm>
            <a:off x="8095470" y="3786984"/>
            <a:ext cx="3862026" cy="3008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Picture 8" descr="https://sun9-66.userapi.com/impg/0w7HrMwqlMhKxhCKOYRTbHwC5_XOovSBgqPi-w/_MAVFIp50TQ.jpg?size=1600x1200&amp;quality=95&amp;sign=cc2389b9cc07608c6ffde1f29c94d480&amp;type=album"/>
          <p:cNvPicPr>
            <a:picLocks noChangeAspect="1" noChangeArrowheads="1"/>
          </p:cNvPicPr>
          <p:nvPr/>
        </p:nvPicPr>
        <p:blipFill>
          <a:blip r:embed="rId5" cstate="print"/>
          <a:srcRect t="11111" b="8889"/>
          <a:stretch>
            <a:fillRect/>
          </a:stretch>
        </p:blipFill>
        <p:spPr bwMode="auto">
          <a:xfrm>
            <a:off x="3737752" y="1143778"/>
            <a:ext cx="4286281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6" name="Picture 10" descr="https://sun9-11.userapi.com/impg/wLLDZlId2T0QCz7efAFE5C-1wgbHNCS2s_a3Mg/A1mIAmiRyOQ.jpg?size=1200x1600&amp;quality=95&amp;sign=4fd0865447f83335ace288a21dd6e37f&amp;type=album"/>
          <p:cNvPicPr>
            <a:picLocks noChangeAspect="1" noChangeArrowheads="1"/>
          </p:cNvPicPr>
          <p:nvPr/>
        </p:nvPicPr>
        <p:blipFill>
          <a:blip r:embed="rId6" cstate="print"/>
          <a:srcRect t="13318"/>
          <a:stretch>
            <a:fillRect/>
          </a:stretch>
        </p:blipFill>
        <p:spPr bwMode="auto">
          <a:xfrm>
            <a:off x="165852" y="2715414"/>
            <a:ext cx="3486714" cy="4029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1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4943" y="288298"/>
            <a:ext cx="3613477" cy="511990"/>
          </a:xfrm>
        </p:spPr>
        <p:txBody>
          <a:bodyPr>
            <a:noAutofit/>
          </a:bodyPr>
          <a:lstStyle/>
          <a:p>
            <a:r>
              <a:rPr lang="ru-RU" sz="3200" dirty="0" smtClean="0"/>
              <a:t>Большие вызовы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36" y="133538"/>
            <a:ext cx="1333500" cy="13335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9521" y="1600575"/>
            <a:ext cx="5985751" cy="45270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13 </a:t>
            </a:r>
            <a:r>
              <a:rPr lang="ru-RU" sz="1800" dirty="0" smtClean="0"/>
              <a:t>преподавателей ТГТУ выступили в качестве </a:t>
            </a:r>
            <a:r>
              <a:rPr lang="ru-RU" sz="1800" dirty="0" smtClean="0"/>
              <a:t>экспертов </a:t>
            </a:r>
          </a:p>
          <a:p>
            <a:pPr>
              <a:buNone/>
            </a:pPr>
            <a:r>
              <a:rPr lang="ru-RU" sz="1800" dirty="0" smtClean="0"/>
              <a:t>1 место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	</a:t>
            </a:r>
            <a:r>
              <a:rPr lang="ru-RU" sz="1800" dirty="0" err="1" smtClean="0">
                <a:solidFill>
                  <a:schemeClr val="tx1"/>
                </a:solidFill>
              </a:rPr>
              <a:t>Шашков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Роман и Мартынов Вадим </a:t>
            </a:r>
            <a:r>
              <a:rPr lang="ru-RU" sz="1800" dirty="0" smtClean="0">
                <a:solidFill>
                  <a:schemeClr val="tx1"/>
                </a:solidFill>
                <a:hlinkClick r:id="rId3"/>
              </a:rPr>
              <a:t>МАОУ </a:t>
            </a:r>
            <a:r>
              <a:rPr lang="ru-RU" sz="1800" dirty="0" smtClean="0">
                <a:solidFill>
                  <a:schemeClr val="tx1"/>
                </a:solidFill>
                <a:hlinkClick r:id="rId3"/>
              </a:rPr>
              <a:t>СОШ № 5 "Центр </a:t>
            </a:r>
            <a:r>
              <a:rPr lang="ru-RU" sz="1800" dirty="0" err="1" smtClean="0">
                <a:solidFill>
                  <a:schemeClr val="tx1"/>
                </a:solidFill>
                <a:hlinkClick r:id="rId3"/>
              </a:rPr>
              <a:t>ИнТех</a:t>
            </a:r>
            <a:r>
              <a:rPr lang="ru-RU" sz="1800" dirty="0" smtClean="0">
                <a:solidFill>
                  <a:schemeClr val="tx1"/>
                </a:solidFill>
                <a:hlinkClick r:id="rId3"/>
              </a:rPr>
              <a:t>"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1800" dirty="0" err="1" smtClean="0">
                <a:solidFill>
                  <a:schemeClr val="tx1"/>
                </a:solidFill>
              </a:rPr>
              <a:t>Чупахин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Максим</a:t>
            </a:r>
            <a:r>
              <a:rPr lang="ru-RU" sz="1800" dirty="0" err="1" smtClean="0">
                <a:solidFill>
                  <a:schemeClr val="tx1"/>
                </a:solidFill>
                <a:hlinkClick r:id="rId4"/>
              </a:rPr>
              <a:t>Политехнический</a:t>
            </a:r>
            <a:r>
              <a:rPr lang="ru-RU" sz="1800" dirty="0" smtClean="0">
                <a:solidFill>
                  <a:schemeClr val="tx1"/>
                </a:solidFill>
                <a:hlinkClick r:id="rId4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hlinkClick r:id="rId4"/>
              </a:rPr>
              <a:t>лицей ФГБОУ ВО "ТГТУ"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2 место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	Гришин Максим, Титов Даниил </a:t>
            </a:r>
            <a:r>
              <a:rPr lang="ru-RU" sz="1800" dirty="0" smtClean="0">
                <a:solidFill>
                  <a:schemeClr val="tx1"/>
                </a:solidFill>
                <a:hlinkClick r:id="rId4"/>
              </a:rPr>
              <a:t>Политехнический </a:t>
            </a:r>
            <a:r>
              <a:rPr lang="ru-RU" sz="1800" dirty="0" smtClean="0">
                <a:solidFill>
                  <a:schemeClr val="tx1"/>
                </a:solidFill>
                <a:hlinkClick r:id="rId4"/>
              </a:rPr>
              <a:t>лицей ФГБОУ ВО "ТГТУ"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Мамонтов </a:t>
            </a:r>
            <a:r>
              <a:rPr lang="ru-RU" sz="1800" dirty="0" smtClean="0">
                <a:solidFill>
                  <a:schemeClr val="tx1"/>
                </a:solidFill>
              </a:rPr>
              <a:t>Михаил </a:t>
            </a:r>
            <a:r>
              <a:rPr lang="ru-RU" sz="1800" u="sng" dirty="0" smtClean="0">
                <a:solidFill>
                  <a:srgbClr val="2749A1"/>
                </a:solidFill>
              </a:rPr>
              <a:t>МАОУ </a:t>
            </a:r>
            <a:r>
              <a:rPr lang="ru-RU" sz="1800" u="sng" dirty="0" smtClean="0">
                <a:solidFill>
                  <a:srgbClr val="2749A1"/>
                </a:solidFill>
              </a:rPr>
              <a:t>«</a:t>
            </a:r>
            <a:r>
              <a:rPr lang="ru-RU" sz="1800" u="sng" dirty="0" err="1" smtClean="0">
                <a:solidFill>
                  <a:srgbClr val="2749A1"/>
                </a:solidFill>
              </a:rPr>
              <a:t>Татановская</a:t>
            </a:r>
            <a:r>
              <a:rPr lang="ru-RU" sz="1800" u="sng" dirty="0" smtClean="0">
                <a:solidFill>
                  <a:srgbClr val="2749A1"/>
                </a:solidFill>
              </a:rPr>
              <a:t> СОШ»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3 место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	Поваров Петр, Красноперов Максим </a:t>
            </a:r>
            <a:r>
              <a:rPr lang="ru-RU" sz="1800" dirty="0" smtClean="0">
                <a:solidFill>
                  <a:schemeClr val="tx1"/>
                </a:solidFill>
                <a:hlinkClick r:id="rId4"/>
              </a:rPr>
              <a:t>Политехнический лицей ФГБОУ ВО "ТГТУ"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s://sun9-25.userapi.com/impg/_IKNxAkQ6zcFfqCmnB5mCCS24CbptU-cXqrUbg/ZeynOi4dzWA.jpg?size=2560x1920&amp;quality=95&amp;sign=c26a43b295b667853ec63dc736652cb4&amp;type=album"/>
          <p:cNvPicPr>
            <a:picLocks noChangeAspect="1" noChangeArrowheads="1"/>
          </p:cNvPicPr>
          <p:nvPr/>
        </p:nvPicPr>
        <p:blipFill>
          <a:blip r:embed="rId5" cstate="print"/>
          <a:srcRect t="28975" r="28156" b="16293"/>
          <a:stretch>
            <a:fillRect/>
          </a:stretch>
        </p:blipFill>
        <p:spPr bwMode="auto">
          <a:xfrm>
            <a:off x="7023900" y="929464"/>
            <a:ext cx="4751202" cy="2714644"/>
          </a:xfrm>
          <a:prstGeom prst="rect">
            <a:avLst/>
          </a:prstGeom>
          <a:noFill/>
        </p:spPr>
      </p:pic>
      <p:pic>
        <p:nvPicPr>
          <p:cNvPr id="8196" name="Picture 4" descr="https://sun9-48.userapi.com/impg/_ayeC8eTIy3Lnr9t38Iph-xfmqdj-AhRA5bcPg/V1EJW26X83I.jpg?size=2560x1927&amp;quality=95&amp;sign=10f5256d326cf1a336e6cdf0703bc155&amp;type=album"/>
          <p:cNvPicPr>
            <a:picLocks noChangeAspect="1" noChangeArrowheads="1"/>
          </p:cNvPicPr>
          <p:nvPr/>
        </p:nvPicPr>
        <p:blipFill>
          <a:blip r:embed="rId6" cstate="print"/>
          <a:srcRect l="4428" t="1470" r="7015" b="25000"/>
          <a:stretch>
            <a:fillRect/>
          </a:stretch>
        </p:blipFill>
        <p:spPr bwMode="auto">
          <a:xfrm>
            <a:off x="7023900" y="3715545"/>
            <a:ext cx="4714908" cy="2946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65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274702"/>
            <a:ext cx="6497994" cy="56280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E4602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ru-RU" sz="2400" b="1" dirty="0" smtClean="0">
                <a:solidFill>
                  <a:srgbClr val="E4602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рафик </a:t>
            </a:r>
            <a:r>
              <a:rPr lang="ru-RU" sz="2400" b="1" dirty="0" smtClean="0">
                <a:solidFill>
                  <a:srgbClr val="E4602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реализации в </a:t>
            </a:r>
            <a:r>
              <a:rPr lang="ru-RU" sz="2400" b="1" dirty="0" smtClean="0">
                <a:solidFill>
                  <a:srgbClr val="E4602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2024/2025 </a:t>
            </a:r>
            <a:r>
              <a:rPr lang="ru-RU" sz="2400" b="1" dirty="0" smtClean="0">
                <a:solidFill>
                  <a:srgbClr val="E4602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году</a:t>
            </a:r>
            <a:endParaRPr lang="ru-RU" sz="2400" b="1" dirty="0">
              <a:solidFill>
                <a:srgbClr val="E4602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9172" y="260710"/>
            <a:ext cx="3647930" cy="683522"/>
          </a:xfrm>
          <a:prstGeom prst="rect">
            <a:avLst/>
          </a:prstGeom>
        </p:spPr>
      </p:pic>
      <p:pic>
        <p:nvPicPr>
          <p:cNvPr id="10" name="Рисунок 9" descr="IMG_992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7" y="1260681"/>
            <a:ext cx="1440159" cy="10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 descr="IMG_004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10" y="2701937"/>
            <a:ext cx="1440160" cy="96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4227~1\AppData\Local\Temp\DSC_0135.JPG"/>
          <p:cNvPicPr>
            <a:picLocks noChangeAspect="1" noChangeArrowheads="1"/>
          </p:cNvPicPr>
          <p:nvPr/>
        </p:nvPicPr>
        <p:blipFill rotWithShape="1">
          <a:blip r:embed="rId5" cstate="print"/>
          <a:srcRect l="6814" r="8845" b="12874"/>
          <a:stretch/>
        </p:blipFill>
        <p:spPr bwMode="auto">
          <a:xfrm>
            <a:off x="26012" y="4005858"/>
            <a:ext cx="1446065" cy="113938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внутренний, мужчи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AAD1276-997C-4797-9DAC-2005303AE3D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01" y="5446018"/>
            <a:ext cx="1466919" cy="975912"/>
          </a:xfrm>
          <a:prstGeom prst="rect">
            <a:avLst/>
          </a:prstGeom>
        </p:spPr>
      </p:pic>
      <p:pic>
        <p:nvPicPr>
          <p:cNvPr id="14" name="Рисунок 7" descr="IMG_990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64162" y="1323525"/>
            <a:ext cx="1551895" cy="103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/>
          <a:srcRect l="22727" t="20013"/>
          <a:stretch>
            <a:fillRect/>
          </a:stretch>
        </p:blipFill>
        <p:spPr bwMode="auto">
          <a:xfrm>
            <a:off x="10564162" y="2592475"/>
            <a:ext cx="1515223" cy="106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9" cstate="print"/>
          <a:srcRect r="10195"/>
          <a:stretch/>
        </p:blipFill>
        <p:spPr bwMode="auto">
          <a:xfrm>
            <a:off x="10662899" y="4142836"/>
            <a:ext cx="1500341" cy="100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Изображение выглядит как текст, ноутбук, компьютер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57F3441-FA65-4292-AD68-842295073EC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638518" y="5413881"/>
            <a:ext cx="1515223" cy="10080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152168"/>
              </p:ext>
            </p:extLst>
          </p:nvPr>
        </p:nvGraphicFramePr>
        <p:xfrm>
          <a:off x="1567285" y="991155"/>
          <a:ext cx="8920409" cy="5581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9527">
                  <a:extLst>
                    <a:ext uri="{9D8B030D-6E8A-4147-A177-3AD203B41FA5}">
                      <a16:colId xmlns:a16="http://schemas.microsoft.com/office/drawing/2014/main" xmlns="" val="1382211446"/>
                    </a:ext>
                  </a:extLst>
                </a:gridCol>
                <a:gridCol w="2256546">
                  <a:extLst>
                    <a:ext uri="{9D8B030D-6E8A-4147-A177-3AD203B41FA5}">
                      <a16:colId xmlns:a16="http://schemas.microsoft.com/office/drawing/2014/main" xmlns="" val="327176789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18209290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6478709"/>
                    </a:ext>
                  </a:extLst>
                </a:gridCol>
              </a:tblGrid>
              <a:tr h="99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Названия</a:t>
                      </a:r>
                      <a:r>
                        <a:rPr lang="ru-RU" sz="1400" baseline="0" dirty="0" smtClean="0">
                          <a:effectLst/>
                        </a:rPr>
                        <a:t> образовательных программ по направлениям «Наука»</a:t>
                      </a:r>
                      <a:endParaRPr lang="ru-RU" sz="1400" dirty="0" smtClean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Регулярные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(72 </a:t>
                      </a:r>
                      <a:r>
                        <a:rPr lang="ru-RU" sz="1400" baseline="0" dirty="0" smtClean="0">
                          <a:effectLst/>
                        </a:rPr>
                        <a:t>часа)</a:t>
                      </a:r>
                      <a:endParaRPr lang="ru-RU" sz="1400" dirty="0" smtClean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Профильные</a:t>
                      </a:r>
                      <a:r>
                        <a:rPr lang="ru-RU" sz="1400" baseline="0" dirty="0" smtClean="0">
                          <a:effectLst/>
                        </a:rPr>
                        <a:t> смены </a:t>
                      </a:r>
                      <a:endParaRPr lang="ru-RU" sz="1400" dirty="0" smtClean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Дистанционные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endParaRPr lang="ru-RU" sz="1400" dirty="0" smtClean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4385561"/>
                  </a:ext>
                </a:extLst>
              </a:tr>
              <a:tr h="782577">
                <a:tc>
                  <a:txBody>
                    <a:bodyPr/>
                    <a:lstStyle/>
                    <a:p>
                      <a:pPr marL="0" marR="0" indent="0" algn="ctr" defTabSz="9319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Инженерно-техническое творчество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 – декабрь</a:t>
                      </a:r>
                      <a:endParaRPr lang="ru-RU" sz="1400" b="1" dirty="0" smtClean="0">
                        <a:solidFill>
                          <a:srgbClr val="33333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33333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Сентябрь-октябрь</a:t>
                      </a:r>
                      <a:endParaRPr lang="ru-RU" sz="1400" b="1" dirty="0">
                        <a:solidFill>
                          <a:srgbClr val="33333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30509860"/>
                  </a:ext>
                </a:extLst>
              </a:tr>
              <a:tr h="100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Открываем мир энергетики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 – декабрь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33333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Сентябрь-октябрь</a:t>
                      </a:r>
                      <a:endParaRPr lang="ru-RU" sz="1400" b="1" dirty="0">
                        <a:solidFill>
                          <a:srgbClr val="33333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73086674"/>
                  </a:ext>
                </a:extLst>
              </a:tr>
              <a:tr h="100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Спортивное </a:t>
                      </a:r>
                      <a:r>
                        <a:rPr lang="ru-RU" sz="1400" dirty="0" smtClean="0">
                          <a:effectLst/>
                        </a:rPr>
                        <a:t>программирование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 – декабрь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33333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Сентябрь-октябрь</a:t>
                      </a:r>
                      <a:endParaRPr lang="ru-RU" sz="1400" b="1" dirty="0">
                        <a:solidFill>
                          <a:srgbClr val="33333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41589183"/>
                  </a:ext>
                </a:extLst>
              </a:tr>
              <a:tr h="587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Архитектурно-дизайнерское творчество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 – декабрь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33333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33333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24621074"/>
                  </a:ext>
                </a:extLst>
              </a:tr>
              <a:tr h="603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Аддитивные технологии в машиностроении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749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33333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400" b="1" dirty="0">
                        <a:solidFill>
                          <a:srgbClr val="33333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33333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20051633"/>
                  </a:ext>
                </a:extLst>
              </a:tr>
              <a:tr h="603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Олимпиадные эксперименты по физике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749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 - май</a:t>
                      </a:r>
                      <a:endParaRPr lang="ru-RU" sz="1400" b="1" dirty="0" smtClean="0">
                        <a:solidFill>
                          <a:srgbClr val="33333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33333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33333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74422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4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0826" y="3786984"/>
            <a:ext cx="3309174" cy="22061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80" y="357960"/>
            <a:ext cx="7194766" cy="562804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E4602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Площадки ТГТУ </a:t>
            </a:r>
            <a:br>
              <a:rPr lang="ru-RU" sz="2200" dirty="0">
                <a:solidFill>
                  <a:srgbClr val="E46025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200" dirty="0">
                <a:solidFill>
                  <a:srgbClr val="E4602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апробации программ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820" y="1419911"/>
            <a:ext cx="1696273" cy="338554"/>
          </a:xfrm>
          <a:prstGeom prst="rect">
            <a:avLst/>
          </a:prstGeom>
          <a:noFill/>
          <a:effectLst>
            <a:glow rad="63500">
              <a:schemeClr val="accent6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Зал Энергия</a:t>
            </a:r>
            <a:endParaRPr lang="ru-RU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42219" y="3961882"/>
            <a:ext cx="1998361" cy="307777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/>
                </a:solidFill>
                <a:latin typeface="+mj-lt"/>
              </a:rPr>
              <a:t>Зал Технология</a:t>
            </a:r>
            <a:endParaRPr lang="ru-RU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70909" y="5741194"/>
            <a:ext cx="165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2"/>
                </a:solidFill>
                <a:latin typeface="+mj-lt"/>
              </a:rPr>
              <a:t>Зал Индустрия</a:t>
            </a:r>
            <a:endParaRPr lang="ru-RU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99227" y="2684610"/>
            <a:ext cx="3771668" cy="307777"/>
          </a:xfrm>
          <a:prstGeom prst="rect">
            <a:avLst/>
          </a:prstGeom>
          <a:noFill/>
          <a:effectLst>
            <a:glow rad="63500">
              <a:schemeClr val="accent6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/>
                </a:solidFill>
                <a:latin typeface="+mj-lt"/>
              </a:rPr>
              <a:t>Фабрика процессов</a:t>
            </a:r>
            <a:endParaRPr lang="ru-RU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0" y="2143910"/>
            <a:ext cx="4714908" cy="785818"/>
          </a:xfrm>
          <a:prstGeom prst="rect">
            <a:avLst/>
          </a:prstGeom>
        </p:spPr>
        <p:txBody>
          <a:bodyPr vert="horz" lIns="93191" tIns="46596" rIns="93191" bIns="46596" rtlCol="0" anchor="t">
            <a:noAutofit/>
          </a:bodyPr>
          <a:lstStyle>
            <a:lvl1pPr algn="l" defTabSz="9319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749A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2"/>
                </a:solidFill>
              </a:rPr>
              <a:t>Студенческий Технопарк «Вернадский</a:t>
            </a:r>
            <a:r>
              <a:rPr lang="ru-RU" sz="1800" dirty="0" smtClean="0">
                <a:solidFill>
                  <a:schemeClr val="accent2"/>
                </a:solidFill>
              </a:rPr>
              <a:t>»</a:t>
            </a:r>
            <a:r>
              <a:rPr lang="ru-RU" sz="1800" dirty="0" smtClean="0">
                <a:solidFill>
                  <a:schemeClr val="accent1"/>
                </a:solidFill>
              </a:rPr>
              <a:t> Тамбов, ул. Советская </a:t>
            </a:r>
            <a:r>
              <a:rPr lang="ru-RU" sz="1800" dirty="0" smtClean="0">
                <a:solidFill>
                  <a:schemeClr val="accent1"/>
                </a:solidFill>
              </a:rPr>
              <a:t>116</a:t>
            </a:r>
          </a:p>
          <a:p>
            <a:pPr algn="ctr"/>
            <a:endParaRPr lang="ru-RU" sz="1800" dirty="0" smtClean="0">
              <a:solidFill>
                <a:schemeClr val="accent1"/>
              </a:solidFill>
            </a:endParaRPr>
          </a:p>
          <a:p>
            <a:pPr algn="ctr"/>
            <a:r>
              <a:rPr lang="ru-RU" sz="1800" dirty="0" smtClean="0">
                <a:solidFill>
                  <a:srgbClr val="E46025"/>
                </a:solidFill>
              </a:rPr>
              <a:t>Институт архитектуры, строительства и транспорта</a:t>
            </a:r>
            <a:r>
              <a:rPr lang="ru-RU" sz="1800" dirty="0" smtClean="0">
                <a:solidFill>
                  <a:schemeClr val="accent1"/>
                </a:solidFill>
              </a:rPr>
              <a:t> Тамбов, ул. Мичуринская, 112</a:t>
            </a:r>
          </a:p>
          <a:p>
            <a:pPr algn="ctr"/>
            <a:endParaRPr lang="ru-RU" sz="1800" dirty="0" smtClean="0">
              <a:solidFill>
                <a:schemeClr val="accent1"/>
              </a:solidFill>
            </a:endParaRPr>
          </a:p>
          <a:p>
            <a:pPr algn="ctr"/>
            <a:r>
              <a:rPr lang="ru-RU" sz="1800" dirty="0" smtClean="0">
                <a:solidFill>
                  <a:srgbClr val="E46025"/>
                </a:solidFill>
              </a:rPr>
              <a:t>Лаборатории кафедр «Физика», «Электроэнергетика» </a:t>
            </a:r>
            <a:r>
              <a:rPr lang="ru-RU" sz="1800" dirty="0" smtClean="0">
                <a:solidFill>
                  <a:schemeClr val="accent1"/>
                </a:solidFill>
              </a:rPr>
              <a:t>Тамбов, ул. Мичуринская, 112</a:t>
            </a:r>
            <a:endParaRPr lang="ru-RU" sz="1800" dirty="0" smtClean="0">
              <a:solidFill>
                <a:srgbClr val="E46025"/>
              </a:solidFill>
            </a:endParaRPr>
          </a:p>
          <a:p>
            <a:pPr algn="ctr"/>
            <a:endParaRPr lang="ru-RU" sz="18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6637" y="3786984"/>
            <a:ext cx="3193776" cy="212585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919768" y="5622468"/>
            <a:ext cx="1447246" cy="307777"/>
          </a:xfrm>
          <a:prstGeom prst="rect">
            <a:avLst/>
          </a:prstGeom>
          <a:noFill/>
          <a:effectLst>
            <a:glow rad="63500">
              <a:schemeClr val="accent6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  <a:latin typeface="+mj-lt"/>
              </a:rPr>
              <a:t>AR / VR</a:t>
            </a:r>
            <a:endParaRPr lang="ru-RU" sz="14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5703" y="1286654"/>
            <a:ext cx="3214710" cy="2143140"/>
          </a:xfrm>
          <a:prstGeom prst="rect">
            <a:avLst/>
          </a:prstGeom>
          <a:noFill/>
        </p:spPr>
      </p:pic>
      <p:pic>
        <p:nvPicPr>
          <p:cNvPr id="5124" name="Picture 4" descr="https://sun9-70.userapi.com/impg/fR81wM3-R4H20tUzdLkYIQfBQFd7sH5PoeeckQ/QJ9vHcZetso.jpg?size=2560x2560&amp;quality=95&amp;sign=e6c8799dcc8aa9758b45faa823d6e478&amp;type=album"/>
          <p:cNvPicPr>
            <a:picLocks noChangeAspect="1" noChangeArrowheads="1"/>
          </p:cNvPicPr>
          <p:nvPr/>
        </p:nvPicPr>
        <p:blipFill>
          <a:blip r:embed="rId6" cstate="print"/>
          <a:srcRect l="4730" t="2008" r="1813" b="35882"/>
          <a:stretch>
            <a:fillRect/>
          </a:stretch>
        </p:blipFill>
        <p:spPr bwMode="auto">
          <a:xfrm>
            <a:off x="5380826" y="1286654"/>
            <a:ext cx="3286148" cy="2183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98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b9f38278eb8b8735c73aec86bc61ebb591253e"/>
</p:tagLst>
</file>

<file path=ppt/theme/theme1.xml><?xml version="1.0" encoding="utf-8"?>
<a:theme xmlns:a="http://schemas.openxmlformats.org/drawingml/2006/main" name="Тема презентации">
  <a:themeElements>
    <a:clrScheme name="ТГТУ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749A1"/>
      </a:accent1>
      <a:accent2>
        <a:srgbClr val="E4602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749A1"/>
      </a:hlink>
      <a:folHlink>
        <a:srgbClr val="800080"/>
      </a:folHlink>
    </a:clrScheme>
    <a:fontScheme name="ТГТУ Шрифт презентации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Тема презентации" id="{F480C898-4D9B-4B3A-A23F-21E0A31500FF}" vid="{0F2D46DB-1A1F-42E3-9E3A-FFBE1A1B8B4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2686</TotalTime>
  <Words>182</Words>
  <Application>Microsoft Office PowerPoint</Application>
  <PresentationFormat>Произвольный</PresentationFormat>
  <Paragraphs>54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презентации</vt:lpstr>
      <vt:lpstr>Слайд 1</vt:lpstr>
      <vt:lpstr>Слайд 2</vt:lpstr>
      <vt:lpstr>Сириус. Лето: Начини свой проект</vt:lpstr>
      <vt:lpstr>Большие вызовы</vt:lpstr>
      <vt:lpstr>График реализации в 2024/2025 году</vt:lpstr>
      <vt:lpstr>Площадки ТГТУ  для апробации программ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vkw81</dc:creator>
  <cp:lastModifiedBy>Vladimir Falin</cp:lastModifiedBy>
  <cp:revision>146</cp:revision>
  <cp:lastPrinted>2022-01-12T17:12:15Z</cp:lastPrinted>
  <dcterms:created xsi:type="dcterms:W3CDTF">2015-07-20T13:22:35Z</dcterms:created>
  <dcterms:modified xsi:type="dcterms:W3CDTF">2024-08-21T17:40:02Z</dcterms:modified>
</cp:coreProperties>
</file>