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3" r:id="rId3"/>
    <p:sldId id="265" r:id="rId4"/>
    <p:sldId id="266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44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>
              <a:defRPr lang="ru-RU" sz="4400" b="1" kern="1200" baseline="0" dirty="0">
                <a:solidFill>
                  <a:srgbClr val="0A0575"/>
                </a:solidFill>
                <a:latin typeface="Georgia" pitchFamily="18" charset="0"/>
                <a:ea typeface="+mn-ea"/>
                <a:cs typeface="+mn-cs"/>
              </a:defRPr>
            </a:lvl1pPr>
          </a:lstStyle>
          <a:p>
            <a:r>
              <a:rPr lang="ru-RU" dirty="0"/>
              <a:t>ТЕМА ПРЕЗЕНТАЦИИ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228184" y="5373216"/>
            <a:ext cx="2656384" cy="98296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/>
          </a:bodyPr>
          <a:lstStyle>
            <a:lvl1pPr marL="0" indent="0" algn="ctr" defTabSz="914400" rtl="0" eaLnBrk="1" latinLnBrk="0" hangingPunct="1">
              <a:buNone/>
              <a:defRPr lang="ru-RU" sz="2000" b="0" kern="1200" baseline="0" dirty="0">
                <a:solidFill>
                  <a:srgbClr val="0A0575"/>
                </a:solidFill>
                <a:latin typeface="Georgia" pitchFamily="18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err="1"/>
              <a:t>к.ю.н</a:t>
            </a:r>
            <a:r>
              <a:rPr lang="ru-RU" dirty="0"/>
              <a:t>., доцент </a:t>
            </a:r>
          </a:p>
          <a:p>
            <a:r>
              <a:rPr lang="ru-RU" dirty="0"/>
              <a:t>Иванов И.И.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995936" y="6492875"/>
            <a:ext cx="1512168" cy="365125"/>
          </a:xfrm>
          <a:prstGeom prst="rect">
            <a:avLst/>
          </a:prstGeom>
        </p:spPr>
        <p:txBody>
          <a:bodyPr/>
          <a:lstStyle>
            <a:lvl1pPr algn="ctr">
              <a:defRPr lang="ru-RU" sz="1400" b="0" kern="1200" dirty="0" smtClean="0">
                <a:solidFill>
                  <a:srgbClr val="0A0575"/>
                </a:solidFill>
                <a:latin typeface="Georgia" pitchFamily="18" charset="0"/>
                <a:ea typeface="+mn-ea"/>
                <a:cs typeface="+mn-cs"/>
              </a:defRPr>
            </a:lvl1pPr>
          </a:lstStyle>
          <a:p>
            <a:fld id="{B1D83A50-6A91-4671-9E81-F46F91C90AB8}" type="datetimeFigureOut">
              <a:rPr lang="ru-RU" smtClean="0"/>
              <a:t>05.09.2024</a:t>
            </a:fld>
            <a:endParaRPr lang="ru-RU"/>
          </a:p>
        </p:txBody>
      </p:sp>
      <p:pic>
        <p:nvPicPr>
          <p:cNvPr id="7" name="Picture 2" descr="C:\Documents and Settings\Пользователь\Рабочий стол\logotip_rus.jpg"/>
          <p:cNvPicPr>
            <a:picLocks noChangeAspect="1" noChangeArrowheads="1"/>
          </p:cNvPicPr>
          <p:nvPr/>
        </p:nvPicPr>
        <p:blipFill>
          <a:blip r:embed="rId2" cstate="print"/>
          <a:srcRect r="61541"/>
          <a:stretch>
            <a:fillRect/>
          </a:stretch>
        </p:blipFill>
        <p:spPr bwMode="auto">
          <a:xfrm>
            <a:off x="395536" y="5229200"/>
            <a:ext cx="1008112" cy="107289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Прямоугольник 7"/>
          <p:cNvSpPr/>
          <p:nvPr/>
        </p:nvSpPr>
        <p:spPr>
          <a:xfrm>
            <a:off x="35496" y="0"/>
            <a:ext cx="9108504" cy="6858000"/>
          </a:xfrm>
          <a:prstGeom prst="rect">
            <a:avLst/>
          </a:prstGeom>
          <a:noFill/>
          <a:ln w="101600" cmpd="tri">
            <a:solidFill>
              <a:srgbClr val="0A0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23528" y="188640"/>
            <a:ext cx="853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0" dirty="0">
                <a:solidFill>
                  <a:srgbClr val="0A0575"/>
                </a:solidFill>
                <a:latin typeface="Georgia" pitchFamily="18" charset="0"/>
              </a:rPr>
              <a:t>Тамбовский</a:t>
            </a:r>
            <a:r>
              <a:rPr lang="ru-RU" sz="2400" b="0" baseline="0" dirty="0">
                <a:solidFill>
                  <a:srgbClr val="0A0575"/>
                </a:solidFill>
                <a:latin typeface="Georgia" pitchFamily="18" charset="0"/>
              </a:rPr>
              <a:t> государственный университет </a:t>
            </a:r>
          </a:p>
          <a:p>
            <a:pPr algn="ctr"/>
            <a:r>
              <a:rPr lang="ru-RU" sz="2400" b="0" baseline="0" dirty="0">
                <a:solidFill>
                  <a:srgbClr val="0A0575"/>
                </a:solidFill>
                <a:latin typeface="Georgia" pitchFamily="18" charset="0"/>
              </a:rPr>
              <a:t>имени Г.Р. Державина</a:t>
            </a:r>
            <a:endParaRPr lang="ru-RU" sz="2400" b="0" dirty="0">
              <a:solidFill>
                <a:srgbClr val="0A0575"/>
              </a:solidFill>
              <a:latin typeface="Georgi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1268760"/>
            <a:ext cx="8712968" cy="5165576"/>
          </a:xfrm>
          <a:prstGeom prst="rect">
            <a:avLst/>
          </a:prstGeom>
          <a:noFill/>
          <a:ln w="47625" cmpd="sng">
            <a:solidFill>
              <a:srgbClr val="0A0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7884368" y="260648"/>
            <a:ext cx="93610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27584" y="1859632"/>
            <a:ext cx="65882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rgbClr val="060345"/>
              </a:solidFill>
              <a:effectLst/>
              <a:latin typeface="Georgia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0"/>
          </p:nvPr>
        </p:nvSpPr>
        <p:spPr>
          <a:xfrm>
            <a:off x="285720" y="2071688"/>
            <a:ext cx="8286808" cy="364332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одержимое 7"/>
          <p:cNvSpPr>
            <a:spLocks noGrp="1"/>
          </p:cNvSpPr>
          <p:nvPr>
            <p:ph sz="quarter" idx="10"/>
          </p:nvPr>
        </p:nvSpPr>
        <p:spPr>
          <a:xfrm>
            <a:off x="642910" y="1500188"/>
            <a:ext cx="7572403" cy="4357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D83A50-6A91-4671-9E81-F46F91C90AB8}" type="datetimeFigureOut">
              <a:rPr lang="ru-RU" smtClean="0"/>
              <a:t>05.09.2024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3CC67C9-0F20-4218-8136-2C2CC37572E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632848" cy="11430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5496" y="0"/>
            <a:ext cx="9108504" cy="6858000"/>
          </a:xfrm>
          <a:prstGeom prst="rect">
            <a:avLst/>
          </a:prstGeom>
          <a:noFill/>
          <a:ln w="101600" cmpd="tri">
            <a:solidFill>
              <a:srgbClr val="0A05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 descr="C:\Documents and Settings\Пользователь\Рабочий стол\logotip_rus.jpg"/>
          <p:cNvPicPr>
            <a:picLocks noChangeAspect="1" noChangeArrowheads="1"/>
          </p:cNvPicPr>
          <p:nvPr/>
        </p:nvPicPr>
        <p:blipFill>
          <a:blip r:embed="rId8" cstate="print"/>
          <a:srcRect r="61541"/>
          <a:stretch>
            <a:fillRect/>
          </a:stretch>
        </p:blipFill>
        <p:spPr bwMode="auto">
          <a:xfrm>
            <a:off x="7812360" y="188640"/>
            <a:ext cx="1008112" cy="107289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4400" b="1" kern="1200" baseline="0" dirty="0">
          <a:solidFill>
            <a:srgbClr val="060345"/>
          </a:solidFill>
          <a:latin typeface="Georgia" pitchFamily="18" charset="0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ru-RU" sz="3200" kern="1200" dirty="0" smtClean="0">
          <a:solidFill>
            <a:srgbClr val="060345"/>
          </a:solidFill>
          <a:latin typeface="Georgia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60345"/>
          </a:solidFill>
          <a:latin typeface="Georgia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060345"/>
          </a:solidFill>
          <a:latin typeface="Georgia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060345"/>
          </a:solidFill>
          <a:latin typeface="Georgia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060345"/>
          </a:solidFill>
          <a:latin typeface="Georgia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vk.com/public216832221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одзаголовок 2"/>
          <p:cNvSpPr txBox="1">
            <a:spLocks/>
          </p:cNvSpPr>
          <p:nvPr/>
        </p:nvSpPr>
        <p:spPr>
          <a:xfrm>
            <a:off x="2051720" y="4149080"/>
            <a:ext cx="6812898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27584" y="1628800"/>
            <a:ext cx="7632848" cy="3240360"/>
          </a:xfrm>
          <a:effectLst/>
        </p:spPr>
        <p:txBody>
          <a:bodyPr>
            <a:normAutofit/>
          </a:bodyPr>
          <a:lstStyle/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Мероприятия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/>
              <a:t>по выявлению, поддержке и развитию способностей и талантов </a:t>
            </a:r>
            <a:r>
              <a:rPr lang="ru-RU" sz="2700" dirty="0" smtClean="0"/>
              <a:t> </a:t>
            </a:r>
            <a:r>
              <a:rPr lang="ru-RU" sz="2700" dirty="0"/>
              <a:t>детей и </a:t>
            </a:r>
            <a:r>
              <a:rPr lang="ru-RU" sz="2700" dirty="0" smtClean="0"/>
              <a:t>молодежи, реализуемые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ФГБОУ ВО </a:t>
            </a: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«Тамбовский государственный университет имени Г.Р.Державина»</a:t>
            </a:r>
          </a:p>
        </p:txBody>
      </p:sp>
      <p:pic>
        <p:nvPicPr>
          <p:cNvPr id="4" name="Google Shape;90;p1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1814513" cy="53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632848" cy="1143008"/>
          </a:xfrm>
          <a:effectLst/>
        </p:spPr>
        <p:txBody>
          <a:bodyPr>
            <a:normAutofit fontScale="90000"/>
          </a:bodyPr>
          <a:lstStyle/>
          <a:p>
            <a:r>
              <a:rPr sz="2700" dirty="0" smtClean="0"/>
              <a:t>Олимпиады и конкурсы </a:t>
            </a:r>
            <a:br>
              <a:rPr sz="2700" dirty="0" smtClean="0"/>
            </a:br>
            <a:r>
              <a:rPr sz="2700" dirty="0" smtClean="0"/>
              <a:t>Державинского университета </a:t>
            </a:r>
            <a:br>
              <a:rPr sz="2700" dirty="0" smtClean="0"/>
            </a:br>
            <a:r>
              <a:rPr sz="2700" dirty="0" smtClean="0"/>
              <a:t>в 2024-2025 учебном году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343062"/>
              </p:ext>
            </p:extLst>
          </p:nvPr>
        </p:nvGraphicFramePr>
        <p:xfrm>
          <a:off x="395536" y="1834585"/>
          <a:ext cx="8229600" cy="4498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9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0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94051">
                <a:tc>
                  <a:txBody>
                    <a:bodyPr/>
                    <a:lstStyle/>
                    <a:p>
                      <a:r>
                        <a:rPr lang="ru-RU" sz="160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олимпиады, конкурса</a:t>
                      </a:r>
                    </a:p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Сроки проведения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13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Межрегиональная многопрофильная олимпиада школьников Державинского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университета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ноябрь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 - март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</a:t>
                      </a: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37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Межрегиональная олимпиада «ДЕРЖАВА IT» по информатике и информационным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технологиям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декабрь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 - март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2025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</a:t>
                      </a: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0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Региональная олимпиада по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химии среди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школьников 10-11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классов «Современные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материалы и технологии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сентябрь - ноябрь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2024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</a:t>
                      </a: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5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Региональная гуманитарная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олимпиада школьников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«Умницы и умники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 2024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 –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февраль 2025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</a:t>
                      </a: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92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Межрегиональный конкурс проектов учащихся 8-9 классов «Старт в науку»</a:t>
                      </a: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декабрь 2024 - март 2025 года</a:t>
                      </a: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797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080279"/>
              </p:ext>
            </p:extLst>
          </p:nvPr>
        </p:nvGraphicFramePr>
        <p:xfrm>
          <a:off x="251520" y="1484786"/>
          <a:ext cx="8640960" cy="46805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9072">
                  <a:extLst>
                    <a:ext uri="{9D8B030D-6E8A-4147-A177-3AD203B41FA5}">
                      <a16:colId xmlns:a16="http://schemas.microsoft.com/office/drawing/2014/main" val="493020670"/>
                    </a:ext>
                  </a:extLst>
                </a:gridCol>
                <a:gridCol w="1206841">
                  <a:extLst>
                    <a:ext uri="{9D8B030D-6E8A-4147-A177-3AD203B41FA5}">
                      <a16:colId xmlns:a16="http://schemas.microsoft.com/office/drawing/2014/main" val="3306719512"/>
                    </a:ext>
                  </a:extLst>
                </a:gridCol>
                <a:gridCol w="1220156">
                  <a:extLst>
                    <a:ext uri="{9D8B030D-6E8A-4147-A177-3AD203B41FA5}">
                      <a16:colId xmlns:a16="http://schemas.microsoft.com/office/drawing/2014/main" val="2569398690"/>
                    </a:ext>
                  </a:extLst>
                </a:gridCol>
                <a:gridCol w="1208052">
                  <a:extLst>
                    <a:ext uri="{9D8B030D-6E8A-4147-A177-3AD203B41FA5}">
                      <a16:colId xmlns:a16="http://schemas.microsoft.com/office/drawing/2014/main" val="2406435737"/>
                    </a:ext>
                  </a:extLst>
                </a:gridCol>
                <a:gridCol w="1220762">
                  <a:extLst>
                    <a:ext uri="{9D8B030D-6E8A-4147-A177-3AD203B41FA5}">
                      <a16:colId xmlns:a16="http://schemas.microsoft.com/office/drawing/2014/main" val="3231564357"/>
                    </a:ext>
                  </a:extLst>
                </a:gridCol>
                <a:gridCol w="1208052">
                  <a:extLst>
                    <a:ext uri="{9D8B030D-6E8A-4147-A177-3AD203B41FA5}">
                      <a16:colId xmlns:a16="http://schemas.microsoft.com/office/drawing/2014/main" val="3409446697"/>
                    </a:ext>
                  </a:extLst>
                </a:gridCol>
                <a:gridCol w="1228025">
                  <a:extLst>
                    <a:ext uri="{9D8B030D-6E8A-4147-A177-3AD203B41FA5}">
                      <a16:colId xmlns:a16="http://schemas.microsoft.com/office/drawing/2014/main" val="1258495988"/>
                    </a:ext>
                  </a:extLst>
                </a:gridCol>
              </a:tblGrid>
              <a:tr h="116760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Наименование смены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Даты входного дистанта + отбора, 6 ч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Даты профильной смены, 105ч/140ч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Даты дистанта, 6 ч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Даты профильной смены, 105ч/140ч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Даты дистанта, 6 ч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Дата итоговой </a:t>
                      </a:r>
                      <a:r>
                        <a:rPr lang="ru-RU" sz="1300" dirty="0" smtClean="0">
                          <a:effectLst/>
                        </a:rPr>
                        <a:t>встречи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extLst>
                  <a:ext uri="{0D108BD9-81ED-4DB2-BD59-A6C34878D82A}">
                    <a16:rowId xmlns:a16="http://schemas.microsoft.com/office/drawing/2014/main" val="2152849285"/>
                  </a:ext>
                </a:extLst>
              </a:tr>
              <a:tr h="70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Русский язык и литература 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23.09.2024-27.09.2024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105ч 07.10.2024-16.10.2024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Ноябрь-декабрь*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105ч 27.01.2025-05.02.2025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Март-апрель*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май*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extLst>
                  <a:ext uri="{0D108BD9-81ED-4DB2-BD59-A6C34878D82A}">
                    <a16:rowId xmlns:a16="http://schemas.microsoft.com/office/drawing/2014/main" val="3213692668"/>
                  </a:ext>
                </a:extLst>
              </a:tr>
              <a:tr h="70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Математика и информатика 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01.10.2024-09.10.2024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105ч 21.10.2024-30.10.2024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Ноябрь-декабрь*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105ч 10.02.2025-19.02.2025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Март-апрель*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май*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extLst>
                  <a:ext uri="{0D108BD9-81ED-4DB2-BD59-A6C34878D82A}">
                    <a16:rowId xmlns:a16="http://schemas.microsoft.com/office/drawing/2014/main" val="725256170"/>
                  </a:ext>
                </a:extLst>
              </a:tr>
              <a:tr h="70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Иностранные языки (англ.яз.- базовый) 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23.09.2024-27.09.2024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105ч 06.11.2024-15.11.2024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Декабрь*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105ч 25.02.2025-06.03.2025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Апрель*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май*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extLst>
                  <a:ext uri="{0D108BD9-81ED-4DB2-BD59-A6C34878D82A}">
                    <a16:rowId xmlns:a16="http://schemas.microsoft.com/office/drawing/2014/main" val="1666727802"/>
                  </a:ext>
                </a:extLst>
              </a:tr>
              <a:tr h="70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Химия + биология 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23.09.2024-27.09.2024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140ч 18.11.2024-27.11.2024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февраль*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140ч 11.03.2025-20.03.2025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Апрель*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май*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extLst>
                  <a:ext uri="{0D108BD9-81ED-4DB2-BD59-A6C34878D82A}">
                    <a16:rowId xmlns:a16="http://schemas.microsoft.com/office/drawing/2014/main" val="3129708466"/>
                  </a:ext>
                </a:extLst>
              </a:tr>
              <a:tr h="70258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>
                          <a:effectLst/>
                        </a:rPr>
                        <a:t>Обществознание + история 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23.09.2024-27.09.2024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140ч 02.12.2024-11.12.2024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Январь-февраль*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>
                          <a:effectLst/>
                        </a:rPr>
                        <a:t>140ч 24.03.2025-02.04.2025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300" dirty="0" smtClean="0">
                          <a:effectLst/>
                        </a:rPr>
                        <a:t>Апрель-май*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май*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ahoma" panose="020B0604030504040204" pitchFamily="34" charset="0"/>
                        <a:cs typeface="Noto Sans Devanagari"/>
                      </a:endParaRPr>
                    </a:p>
                  </a:txBody>
                  <a:tcPr marL="62254" marR="62254" marT="0" marB="0"/>
                </a:tc>
                <a:extLst>
                  <a:ext uri="{0D108BD9-81ED-4DB2-BD59-A6C34878D82A}">
                    <a16:rowId xmlns:a16="http://schemas.microsoft.com/office/drawing/2014/main" val="252314288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3636" y="6165302"/>
            <a:ext cx="53138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zh-CN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zh-CN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*указаны </a:t>
            </a:r>
            <a:r>
              <a:rPr lang="ru-RU" altLang="zh-CN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предварительные</a:t>
            </a:r>
            <a:r>
              <a:rPr kumimoji="0" lang="ru-RU" altLang="zh-CN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даты,</a:t>
            </a:r>
            <a:r>
              <a:rPr kumimoji="0" lang="ru-RU" altLang="zh-CN" sz="14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которые</a:t>
            </a:r>
            <a:r>
              <a:rPr kumimoji="0" lang="ru-RU" altLang="zh-CN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подлежат корректировке</a:t>
            </a:r>
            <a:endParaRPr kumimoji="0" lang="ru-RU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332656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Модель </a:t>
            </a:r>
            <a:r>
              <a:rPr lang="ru-RU" b="1" dirty="0">
                <a:solidFill>
                  <a:srgbClr val="002060"/>
                </a:solidFill>
              </a:rPr>
              <a:t>работы с </a:t>
            </a:r>
            <a:r>
              <a:rPr lang="ru-RU" b="1" dirty="0" smtClean="0">
                <a:solidFill>
                  <a:srgbClr val="002060"/>
                </a:solidFill>
              </a:rPr>
              <a:t>талантливыми детьми и молодежью, рассчитанная на сопровождение школьников 10-11 классов  в течение 2024-2025 учебного года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01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7632848" cy="648072"/>
          </a:xfrm>
        </p:spPr>
        <p:txBody>
          <a:bodyPr>
            <a:noAutofit/>
          </a:bodyPr>
          <a:lstStyle/>
          <a:p>
            <a:pPr indent="0">
              <a:lnSpc>
                <a:spcPct val="100000"/>
              </a:lnSpc>
              <a:tabLst>
                <a:tab pos="0" algn="l"/>
              </a:tabLst>
            </a:pPr>
            <a:r>
              <a:rPr lang="ru-RU" sz="20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«Сетевое профильное образование»</a:t>
            </a:r>
            <a:r>
              <a:rPr lang="ru-RU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общеобразовательными организациями Тамбовской области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/>
          <p:nvPr>
            <p:extLst>
              <p:ext uri="{D42A27DB-BD31-4B8C-83A1-F6EECF244321}">
                <p14:modId xmlns:p14="http://schemas.microsoft.com/office/powerpoint/2010/main" val="474419410"/>
              </p:ext>
            </p:extLst>
          </p:nvPr>
        </p:nvGraphicFramePr>
        <p:xfrm>
          <a:off x="457200" y="1260000"/>
          <a:ext cx="8182800" cy="4643640"/>
        </p:xfrm>
        <a:graphic>
          <a:graphicData uri="http://schemas.openxmlformats.org/drawingml/2006/table">
            <a:tbl>
              <a:tblPr/>
              <a:tblGrid>
                <a:gridCol w="108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96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03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6480"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Участники сетевого проекта</a:t>
                      </a:r>
                    </a:p>
                  </a:txBody>
                  <a:tcPr marL="90000" marR="90000" anchor="ctr">
                    <a:lnL w="720">
                      <a:solidFill>
                        <a:srgbClr val="729FCF"/>
                      </a:solidFill>
                    </a:lnL>
                    <a:lnR w="720">
                      <a:solidFill>
                        <a:srgbClr val="729FC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729FC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983B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59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endParaRPr lang="ru-RU" sz="13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 dirty="0">
                          <a:solidFill>
                            <a:srgbClr val="000000"/>
                          </a:solidFill>
                          <a:latin typeface="Times New Roman"/>
                        </a:rPr>
                        <a:t>Кол-во муниципалитетов</a:t>
                      </a:r>
                      <a:endParaRPr lang="ru-RU" sz="13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Кол-во школ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Кол-во сетевых программ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Georgia" pitchFamily="18" charset="0"/>
                          <a:ea typeface="+mn-ea"/>
                          <a:cs typeface="+mn-cs"/>
                        </a:rPr>
                        <a:t>Кол-во обучающихся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endParaRPr lang="ru-RU" sz="1300" b="0" kern="1200" baseline="0" dirty="0">
                        <a:solidFill>
                          <a:srgbClr val="060345"/>
                        </a:solidFill>
                        <a:latin typeface="Georgia" pitchFamily="18" charset="0"/>
                        <a:ea typeface="+mn-ea"/>
                        <a:cs typeface="+mn-cs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729FC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2019/2020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354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endParaRPr lang="ru-RU" sz="1300" b="0" kern="1200" baseline="0" dirty="0">
                        <a:solidFill>
                          <a:srgbClr val="060345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2020/2021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508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endParaRPr lang="ru-RU" sz="1300" b="0" kern="1200" baseline="0" dirty="0">
                        <a:solidFill>
                          <a:srgbClr val="060345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2021/2022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strike="noStrike" spc="-1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778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endParaRPr lang="ru-RU" sz="1300" b="0" kern="1200" baseline="0" dirty="0">
                        <a:solidFill>
                          <a:srgbClr val="060345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4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2022/2023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849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endParaRPr lang="ru-RU" sz="1300" b="0" kern="1200" baseline="0" dirty="0">
                        <a:solidFill>
                          <a:srgbClr val="060345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3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2023/2024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622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endParaRPr lang="ru-RU" sz="1300" b="0" kern="1200" baseline="0" dirty="0">
                        <a:solidFill>
                          <a:srgbClr val="060345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C7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36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2024/2025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strike="noStrike" spc="-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300" b="0" kern="1200" baseline="0" dirty="0">
                          <a:solidFill>
                            <a:srgbClr val="060345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635</a:t>
                      </a: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DejaVu Sans"/>
                          <a:cs typeface="DejaVu Sans"/>
                        </a:defRPr>
                      </a:lvl9pPr>
                    </a:lstStyle>
                    <a:p>
                      <a:endParaRPr lang="ru-RU" sz="1300" b="0" kern="1200" baseline="0" dirty="0">
                        <a:solidFill>
                          <a:srgbClr val="060345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EEE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555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Спасибо за внимание!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51720" y="5013176"/>
            <a:ext cx="4127883" cy="97154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Наша группа в ВК</a:t>
            </a:r>
          </a:p>
          <a:p>
            <a:pPr algn="ctr">
              <a:buNone/>
            </a:pPr>
            <a:r>
              <a:rPr lang="en-US" sz="2400" b="1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vk.com/public216832221</a:t>
            </a:r>
            <a:r>
              <a:rPr sz="24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buNone/>
            </a:pPr>
            <a:endParaRPr sz="2400" b="1" u="sng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099" name="Picture 3" descr="C:\Users\kozhevnikov\Desktop\photo_5451807108317168224_y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2200" y="4214415"/>
            <a:ext cx="2262720" cy="226272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1772816"/>
            <a:ext cx="489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rgbClr val="06034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Сайт ФГБОУ ВО «Тамбовский государственный университет имени Г.Р. Державина» </a:t>
            </a:r>
            <a:endParaRPr lang="ru-RU" sz="2400" dirty="0" smtClean="0">
              <a:solidFill>
                <a:srgbClr val="0603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solidFill>
                <a:srgbClr val="06034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400" b="1" u="sng" dirty="0">
                <a:solidFill>
                  <a:srgbClr val="5344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https://www.tsutmb.ru/shkolnikam/</a:t>
            </a:r>
            <a:endParaRPr lang="ru-RU" sz="2400" b="1" u="sng" dirty="0">
              <a:solidFill>
                <a:srgbClr val="5344E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7.1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Shablon_prezentatsii</Template>
  <TotalTime>213</TotalTime>
  <Words>311</Words>
  <Application>Microsoft Office PowerPoint</Application>
  <PresentationFormat>Экран (4:3)</PresentationFormat>
  <Paragraphs>108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4" baseType="lpstr">
      <vt:lpstr>宋体</vt:lpstr>
      <vt:lpstr>Arial</vt:lpstr>
      <vt:lpstr>Calibri</vt:lpstr>
      <vt:lpstr>DejaVu Sans</vt:lpstr>
      <vt:lpstr>Georgia</vt:lpstr>
      <vt:lpstr>Noto Sans Devanagari</vt:lpstr>
      <vt:lpstr>Tahoma</vt:lpstr>
      <vt:lpstr>Times New Roman</vt:lpstr>
      <vt:lpstr>17.12</vt:lpstr>
      <vt:lpstr>Мероприятия по выявлению, поддержке и развитию способностей и талантов  детей и молодежи, реализуемые ФГБОУ ВО «Тамбовский государственный университет имени Г.Р.Державина»</vt:lpstr>
      <vt:lpstr>Олимпиады и конкурсы  Державинского университета  в 2024-2025 учебном году</vt:lpstr>
      <vt:lpstr>Презентация PowerPoint</vt:lpstr>
      <vt:lpstr>Реализация проекта «Сетевое профильное образование» с общеобразовательными организациями Тамбовской области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kozhevnikov</dc:creator>
  <cp:lastModifiedBy>admin1</cp:lastModifiedBy>
  <cp:revision>32</cp:revision>
  <dcterms:created xsi:type="dcterms:W3CDTF">2023-09-13T13:02:14Z</dcterms:created>
  <dcterms:modified xsi:type="dcterms:W3CDTF">2024-09-05T07:51:43Z</dcterms:modified>
</cp:coreProperties>
</file>