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5" r:id="rId11"/>
    <p:sldId id="274" r:id="rId12"/>
    <p:sldId id="270" r:id="rId13"/>
    <p:sldId id="268" r:id="rId14"/>
    <p:sldId id="271" r:id="rId15"/>
    <p:sldId id="273" r:id="rId16"/>
    <p:sldId id="266" r:id="rId17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2022/2023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12754357200097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110562022697221E-2"/>
                      <c:h val="0.110245439640050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F537-49A1-AD10-E40273EC2386}"/>
                </c:ext>
              </c:extLst>
            </c:dLbl>
            <c:dLbl>
              <c:idx val="1"/>
              <c:layout>
                <c:manualLayout>
                  <c:x val="9.1755563900254473E-3"/>
                  <c:y val="1.34608087568844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537-49A1-AD10-E40273EC238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537-49A1-AD10-E40273EC2386}"/>
                </c:ext>
              </c:extLst>
            </c:dLbl>
            <c:dLbl>
              <c:idx val="3"/>
              <c:layout>
                <c:manualLayout>
                  <c:x val="-2.2938890975063618E-3"/>
                  <c:y val="-1.93413052000088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37-49A1-AD10-E40273EC23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количество участников</c:v>
                </c:pt>
                <c:pt idx="1">
                  <c:v>количество победителей и призеров</c:v>
                </c:pt>
                <c:pt idx="2">
                  <c:v>количество победителей</c:v>
                </c:pt>
                <c:pt idx="3">
                  <c:v>количество призеров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89276</c:v>
                </c:pt>
                <c:pt idx="1">
                  <c:v>24711</c:v>
                </c:pt>
                <c:pt idx="2">
                  <c:v>8264</c:v>
                </c:pt>
                <c:pt idx="3">
                  <c:v>16447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37-49A1-AD10-E40273EC23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2023/2024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6.8816672925190647E-3"/>
                  <c:y val="-5.80239156000267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37-49A1-AD10-E40273EC2386}"/>
                </c:ext>
              </c:extLst>
            </c:dLbl>
            <c:dLbl>
              <c:idx val="1"/>
              <c:layout>
                <c:manualLayout>
                  <c:x val="0"/>
                  <c:y val="1.92297267955492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537-49A1-AD10-E40273EC238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537-49A1-AD10-E40273EC2386}"/>
                </c:ext>
              </c:extLst>
            </c:dLbl>
            <c:dLbl>
              <c:idx val="3"/>
              <c:layout>
                <c:manualLayout>
                  <c:x val="-2.2938890975063618E-3"/>
                  <c:y val="-5.80239156000273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37-49A1-AD10-E40273EC23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количество участников</c:v>
                </c:pt>
                <c:pt idx="1">
                  <c:v>количество победителей и призеров</c:v>
                </c:pt>
                <c:pt idx="2">
                  <c:v>количество победителей</c:v>
                </c:pt>
                <c:pt idx="3">
                  <c:v>количество призеров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88155</c:v>
                </c:pt>
                <c:pt idx="1">
                  <c:v>22841</c:v>
                </c:pt>
                <c:pt idx="2">
                  <c:v>8375</c:v>
                </c:pt>
                <c:pt idx="3">
                  <c:v>14466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37-49A1-AD10-E40273EC238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4813215"/>
        <c:axId val="385693935"/>
      </c:barChart>
      <c:catAx>
        <c:axId val="484813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385693935"/>
        <c:crosses val="autoZero"/>
        <c:auto val="1"/>
        <c:lblAlgn val="ctr"/>
        <c:lblOffset val="100"/>
        <c:noMultiLvlLbl val="0"/>
      </c:catAx>
      <c:valAx>
        <c:axId val="38569393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4813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5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2022/2023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1300980898296242E-3"/>
                  <c:y val="9.55414081191497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F7-4DB0-8BCD-0B609973EB0E}"/>
                </c:ext>
              </c:extLst>
            </c:dLbl>
            <c:dLbl>
              <c:idx val="1"/>
              <c:layout>
                <c:manualLayout>
                  <c:x val="-4.550242560174271E-3"/>
                  <c:y val="-1.83348386187716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F7-4DB0-8BCD-0B609973EB0E}"/>
                </c:ext>
              </c:extLst>
            </c:dLbl>
            <c:dLbl>
              <c:idx val="2"/>
              <c:layout>
                <c:manualLayout>
                  <c:x val="-8.3420149926504497E-17"/>
                  <c:y val="-9.16626435892164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F7-4DB0-8BCD-0B609973EB0E}"/>
                </c:ext>
              </c:extLst>
            </c:dLbl>
            <c:dLbl>
              <c:idx val="3"/>
              <c:layout>
                <c:manualLayout>
                  <c:x val="-1.6684029985300899E-16"/>
                  <c:y val="1.83348386187709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F7-4DB0-8BCD-0B609973EB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количество участников</c:v>
                </c:pt>
                <c:pt idx="1">
                  <c:v>количество победителей и призеров</c:v>
                </c:pt>
                <c:pt idx="2">
                  <c:v>количество победителей </c:v>
                </c:pt>
                <c:pt idx="3">
                  <c:v>количество призеров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22596</c:v>
                </c:pt>
                <c:pt idx="1">
                  <c:v>5443</c:v>
                </c:pt>
                <c:pt idx="2">
                  <c:v>1259</c:v>
                </c:pt>
                <c:pt idx="3">
                  <c:v>4184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F7-4DB0-8BCD-0B609973EB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2023/2024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2.2751212800871147E-3"/>
                  <c:y val="2.13283258531041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66726619993837E-2"/>
                      <c:h val="9.14466678524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EF7-4DB0-8BCD-0B609973EB0E}"/>
                </c:ext>
              </c:extLst>
            </c:dLbl>
            <c:dLbl>
              <c:idx val="1"/>
              <c:layout>
                <c:manualLayout>
                  <c:x val="0"/>
                  <c:y val="-1.83348386187723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F7-4DB0-8BCD-0B609973EB0E}"/>
                </c:ext>
              </c:extLst>
            </c:dLbl>
            <c:dLbl>
              <c:idx val="2"/>
              <c:layout>
                <c:manualLayout>
                  <c:x val="-2.2751212800872188E-3"/>
                  <c:y val="-2.14994028906100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F7-4DB0-8BCD-0B609973EB0E}"/>
                </c:ext>
              </c:extLst>
            </c:dLbl>
            <c:dLbl>
              <c:idx val="3"/>
              <c:layout>
                <c:manualLayout>
                  <c:x val="-4.550242560174271E-3"/>
                  <c:y val="-1.83348386187716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EF7-4DB0-8BCD-0B609973EB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количество участников</c:v>
                </c:pt>
                <c:pt idx="1">
                  <c:v>количество победителей и призеров</c:v>
                </c:pt>
                <c:pt idx="2">
                  <c:v>количество победителей </c:v>
                </c:pt>
                <c:pt idx="3">
                  <c:v>количество призеров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20875</c:v>
                </c:pt>
                <c:pt idx="1">
                  <c:v>4554</c:v>
                </c:pt>
                <c:pt idx="2">
                  <c:v>1115</c:v>
                </c:pt>
                <c:pt idx="3">
                  <c:v>3439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F7-4DB0-8BCD-0B609973EB0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71694223"/>
        <c:axId val="571683823"/>
      </c:barChart>
      <c:catAx>
        <c:axId val="571694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571683823"/>
        <c:crosses val="autoZero"/>
        <c:auto val="1"/>
        <c:lblAlgn val="ctr"/>
        <c:lblOffset val="100"/>
        <c:noMultiLvlLbl val="0"/>
      </c:catAx>
      <c:valAx>
        <c:axId val="57168382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1694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5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90362483338555E-2"/>
          <c:y val="0.11262766650812944"/>
          <c:w val="0.92365408589717912"/>
          <c:h val="0.60579168536575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6">
                <a:shade val="75000"/>
                <a:satMod val="160000"/>
              </a:schemeClr>
            </a:solidFill>
            <a:ln>
              <a:noFill/>
            </a:ln>
            <a:effectLst>
              <a:outerShdw blurRad="76200" dist="25400" dir="5400000" algn="tl" rotWithShape="0">
                <a:srgbClr val="000000">
                  <a:alpha val="5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 w="0" h="0" prst="coolSlant"/>
              <a:contourClr>
                <a:scrgbClr r="0" g="0" b="0">
                  <a:shade val="25000"/>
                  <a:satMod val="140000"/>
                </a:scrgbClr>
              </a:contourClr>
            </a:sp3d>
          </c:spPr>
          <c:invertIfNegative val="0"/>
          <c:dLbls>
            <c:dLbl>
              <c:idx val="2"/>
              <c:layout>
                <c:manualLayout>
                  <c:x val="1.367108966626456E-2"/>
                  <c:y val="-5.68892679515877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706536984445097E-2"/>
                      <c:h val="5.59649293341223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98C-4E41-A818-2AF7D6574A1C}"/>
                </c:ext>
              </c:extLst>
            </c:dLbl>
            <c:dLbl>
              <c:idx val="4"/>
              <c:layout>
                <c:manualLayout>
                  <c:x val="1.6083634901487736E-3"/>
                  <c:y val="-1.4222316987896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98C-4E41-A818-2AF7D6574A1C}"/>
                </c:ext>
              </c:extLst>
            </c:dLbl>
            <c:dLbl>
              <c:idx val="5"/>
              <c:layout>
                <c:manualLayout>
                  <c:x val="8.0418174507438378E-3"/>
                  <c:y val="-6.8267121541905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98C-4E41-A818-2AF7D6574A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Лист1!$A$2:$A$31</c:f>
              <c:strCache>
                <c:ptCount val="30"/>
                <c:pt idx="0">
                  <c:v>г. Тамбов</c:v>
                </c:pt>
                <c:pt idx="1">
                  <c:v>г. Мичуринск</c:v>
                </c:pt>
                <c:pt idx="2">
                  <c:v>г. Моршанск</c:v>
                </c:pt>
                <c:pt idx="3">
                  <c:v>г. Уварово</c:v>
                </c:pt>
                <c:pt idx="4">
                  <c:v>г. Рассказово</c:v>
                </c:pt>
                <c:pt idx="5">
                  <c:v>г. Котовск</c:v>
                </c:pt>
                <c:pt idx="6">
                  <c:v>Пичаевский</c:v>
                </c:pt>
                <c:pt idx="7">
                  <c:v>Тамбовский</c:v>
                </c:pt>
                <c:pt idx="8">
                  <c:v>Моршанский</c:v>
                </c:pt>
                <c:pt idx="9">
                  <c:v>Знаменский</c:v>
                </c:pt>
                <c:pt idx="10">
                  <c:v>г. Кирсанов</c:v>
                </c:pt>
                <c:pt idx="11">
                  <c:v>Рассказовский</c:v>
                </c:pt>
                <c:pt idx="12">
                  <c:v>Сампурский</c:v>
                </c:pt>
                <c:pt idx="13">
                  <c:v>Первомайский</c:v>
                </c:pt>
                <c:pt idx="14">
                  <c:v>Уметский</c:v>
                </c:pt>
                <c:pt idx="15">
                  <c:v>Мордовский</c:v>
                </c:pt>
                <c:pt idx="16">
                  <c:v>Никифоровский</c:v>
                </c:pt>
                <c:pt idx="17">
                  <c:v>Мичуринский</c:v>
                </c:pt>
                <c:pt idx="18">
                  <c:v>Токаревский</c:v>
                </c:pt>
                <c:pt idx="19">
                  <c:v>Инжавинский</c:v>
                </c:pt>
                <c:pt idx="20">
                  <c:v>Сосновский</c:v>
                </c:pt>
                <c:pt idx="21">
                  <c:v>Бондарский</c:v>
                </c:pt>
                <c:pt idx="22">
                  <c:v>Жердевский</c:v>
                </c:pt>
                <c:pt idx="23">
                  <c:v>Уваровский</c:v>
                </c:pt>
                <c:pt idx="24">
                  <c:v>Староюрьевский</c:v>
                </c:pt>
                <c:pt idx="25">
                  <c:v>Ржаксинский</c:v>
                </c:pt>
                <c:pt idx="26">
                  <c:v>Гавриловский</c:v>
                </c:pt>
                <c:pt idx="27">
                  <c:v>Кирсановский</c:v>
                </c:pt>
                <c:pt idx="28">
                  <c:v>Мучкапский</c:v>
                </c:pt>
                <c:pt idx="29">
                  <c:v>Петровский</c:v>
                </c:pt>
              </c:strCache>
            </c:strRef>
          </c:cat>
          <c:val>
            <c:numRef>
              <c:f>Лист1!$B$2:$B$31</c:f>
              <c:numCache>
                <c:formatCode>General</c:formatCode>
                <c:ptCount val="30"/>
                <c:pt idx="0">
                  <c:v>1387</c:v>
                </c:pt>
                <c:pt idx="1">
                  <c:v>310</c:v>
                </c:pt>
                <c:pt idx="2">
                  <c:v>298</c:v>
                </c:pt>
                <c:pt idx="3">
                  <c:v>135</c:v>
                </c:pt>
                <c:pt idx="4">
                  <c:v>128</c:v>
                </c:pt>
                <c:pt idx="5">
                  <c:v>121</c:v>
                </c:pt>
                <c:pt idx="6">
                  <c:v>84</c:v>
                </c:pt>
                <c:pt idx="7">
                  <c:v>80</c:v>
                </c:pt>
                <c:pt idx="8">
                  <c:v>67</c:v>
                </c:pt>
                <c:pt idx="9">
                  <c:v>44</c:v>
                </c:pt>
                <c:pt idx="10">
                  <c:v>41</c:v>
                </c:pt>
                <c:pt idx="11">
                  <c:v>35</c:v>
                </c:pt>
                <c:pt idx="12">
                  <c:v>34</c:v>
                </c:pt>
                <c:pt idx="13">
                  <c:v>31</c:v>
                </c:pt>
                <c:pt idx="14">
                  <c:v>31</c:v>
                </c:pt>
                <c:pt idx="15">
                  <c:v>25</c:v>
                </c:pt>
                <c:pt idx="16">
                  <c:v>25</c:v>
                </c:pt>
                <c:pt idx="17">
                  <c:v>23</c:v>
                </c:pt>
                <c:pt idx="18">
                  <c:v>22</c:v>
                </c:pt>
                <c:pt idx="19">
                  <c:v>21</c:v>
                </c:pt>
                <c:pt idx="20">
                  <c:v>17</c:v>
                </c:pt>
                <c:pt idx="21">
                  <c:v>13</c:v>
                </c:pt>
                <c:pt idx="22">
                  <c:v>13</c:v>
                </c:pt>
                <c:pt idx="23">
                  <c:v>11</c:v>
                </c:pt>
                <c:pt idx="24">
                  <c:v>10</c:v>
                </c:pt>
                <c:pt idx="25">
                  <c:v>8</c:v>
                </c:pt>
                <c:pt idx="26">
                  <c:v>7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8C-4E41-A818-2AF7D6574A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71686319"/>
        <c:axId val="571694639"/>
      </c:barChart>
      <c:catAx>
        <c:axId val="571686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571694639"/>
        <c:crosses val="autoZero"/>
        <c:auto val="1"/>
        <c:lblAlgn val="ctr"/>
        <c:lblOffset val="100"/>
        <c:noMultiLvlLbl val="0"/>
      </c:catAx>
      <c:valAx>
        <c:axId val="57169463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1686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64695264016703"/>
          <c:y val="4.4974378202724659E-2"/>
          <c:w val="0.82989752942408479"/>
          <c:h val="0.67280804185191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(чел.)</c:v>
                </c:pt>
              </c:strCache>
            </c:strRef>
          </c:tx>
          <c:spPr>
            <a:solidFill>
              <a:schemeClr val="accent1">
                <a:shade val="75000"/>
                <a:satMod val="160000"/>
              </a:schemeClr>
            </a:solidFill>
            <a:ln>
              <a:noFill/>
            </a:ln>
            <a:effectLst>
              <a:outerShdw blurRad="50800" dist="15240" dir="5400000" algn="tl" rotWithShape="0">
                <a:srgbClr val="000000">
                  <a:alpha val="7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contourW="9525" prstMaterial="flat">
              <a:bevelT w="0" h="0" prst="coolSlant"/>
              <a:contourClr>
                <a:scrgbClr r="0" g="0" b="0">
                  <a:shade val="35000"/>
                  <a:satMod val="130000"/>
                </a:scrgbClr>
              </a:contourClr>
            </a:sp3d>
          </c:spPr>
          <c:invertIfNegative val="0"/>
          <c:cat>
            <c:strRef>
              <c:f>Лист1!$A$2:$A$25</c:f>
              <c:strCache>
                <c:ptCount val="24"/>
                <c:pt idx="0">
                  <c:v>Английский язык</c:v>
                </c:pt>
                <c:pt idx="1">
                  <c:v>Астрономия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Информатика</c:v>
                </c:pt>
                <c:pt idx="5">
                  <c:v>Искусство (Мировая художественная культура)</c:v>
                </c:pt>
                <c:pt idx="6">
                  <c:v>История</c:v>
                </c:pt>
                <c:pt idx="7">
                  <c:v>Испанский язык</c:v>
                </c:pt>
                <c:pt idx="8">
                  <c:v>Итальянский язык</c:v>
                </c:pt>
                <c:pt idx="9">
                  <c:v>Китайский язык</c:v>
                </c:pt>
                <c:pt idx="10">
                  <c:v>Литература</c:v>
                </c:pt>
                <c:pt idx="11">
                  <c:v>Математика</c:v>
                </c:pt>
                <c:pt idx="12">
                  <c:v>Немецкий язык</c:v>
                </c:pt>
                <c:pt idx="13">
                  <c:v>Обществознание</c:v>
                </c:pt>
                <c:pt idx="14">
                  <c:v>Основы безопасности жизнедеятельности</c:v>
                </c:pt>
                <c:pt idx="15">
                  <c:v>Право</c:v>
                </c:pt>
                <c:pt idx="16">
                  <c:v>Русский язык</c:v>
                </c:pt>
                <c:pt idx="17">
                  <c:v>Технология</c:v>
                </c:pt>
                <c:pt idx="18">
                  <c:v>Физика</c:v>
                </c:pt>
                <c:pt idx="19">
                  <c:v>Физическая культура</c:v>
                </c:pt>
                <c:pt idx="20">
                  <c:v>Французский язык</c:v>
                </c:pt>
                <c:pt idx="21">
                  <c:v>Химия</c:v>
                </c:pt>
                <c:pt idx="22">
                  <c:v>Экология</c:v>
                </c:pt>
                <c:pt idx="23">
                  <c:v>Экономика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208</c:v>
                </c:pt>
                <c:pt idx="1">
                  <c:v>26</c:v>
                </c:pt>
                <c:pt idx="2">
                  <c:v>208</c:v>
                </c:pt>
                <c:pt idx="3">
                  <c:v>140</c:v>
                </c:pt>
                <c:pt idx="4">
                  <c:v>115</c:v>
                </c:pt>
                <c:pt idx="5">
                  <c:v>79</c:v>
                </c:pt>
                <c:pt idx="6">
                  <c:v>258</c:v>
                </c:pt>
                <c:pt idx="7">
                  <c:v>1</c:v>
                </c:pt>
                <c:pt idx="8">
                  <c:v>0</c:v>
                </c:pt>
                <c:pt idx="9">
                  <c:v>4</c:v>
                </c:pt>
                <c:pt idx="10">
                  <c:v>190</c:v>
                </c:pt>
                <c:pt idx="11">
                  <c:v>163</c:v>
                </c:pt>
                <c:pt idx="12">
                  <c:v>64</c:v>
                </c:pt>
                <c:pt idx="13">
                  <c:v>300</c:v>
                </c:pt>
                <c:pt idx="14">
                  <c:v>143</c:v>
                </c:pt>
                <c:pt idx="15">
                  <c:v>266</c:v>
                </c:pt>
                <c:pt idx="16">
                  <c:v>248</c:v>
                </c:pt>
                <c:pt idx="17">
                  <c:v>34</c:v>
                </c:pt>
                <c:pt idx="18">
                  <c:v>84</c:v>
                </c:pt>
                <c:pt idx="19">
                  <c:v>134</c:v>
                </c:pt>
                <c:pt idx="20">
                  <c:v>12</c:v>
                </c:pt>
                <c:pt idx="21">
                  <c:v>48</c:v>
                </c:pt>
                <c:pt idx="22">
                  <c:v>113</c:v>
                </c:pt>
                <c:pt idx="23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0-4A1C-9EB4-CF030664B9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количество победителей</c:v>
                </c:pt>
              </c:strCache>
            </c:strRef>
          </c:tx>
          <c:spPr>
            <a:solidFill>
              <a:schemeClr val="accent2">
                <a:shade val="75000"/>
                <a:satMod val="160000"/>
              </a:schemeClr>
            </a:solidFill>
            <a:ln>
              <a:noFill/>
            </a:ln>
            <a:effectLst>
              <a:outerShdw blurRad="50800" dist="15240" dir="5400000" algn="tl" rotWithShape="0">
                <a:srgbClr val="000000">
                  <a:alpha val="7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contourW="9525" prstMaterial="flat">
              <a:bevelT w="0" h="0" prst="coolSlant"/>
              <a:contourClr>
                <a:scrgbClr r="0" g="0" b="0">
                  <a:shade val="35000"/>
                  <a:satMod val="130000"/>
                </a:scrgbClr>
              </a:contourClr>
            </a:sp3d>
          </c:spPr>
          <c:invertIfNegative val="0"/>
          <c:cat>
            <c:strRef>
              <c:f>Лист1!$A$2:$A$25</c:f>
              <c:strCache>
                <c:ptCount val="24"/>
                <c:pt idx="0">
                  <c:v>Английский язык</c:v>
                </c:pt>
                <c:pt idx="1">
                  <c:v>Астрономия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Информатика</c:v>
                </c:pt>
                <c:pt idx="5">
                  <c:v>Искусство (Мировая художественная культура)</c:v>
                </c:pt>
                <c:pt idx="6">
                  <c:v>История</c:v>
                </c:pt>
                <c:pt idx="7">
                  <c:v>Испанский язык</c:v>
                </c:pt>
                <c:pt idx="8">
                  <c:v>Итальянский язык</c:v>
                </c:pt>
                <c:pt idx="9">
                  <c:v>Китайский язык</c:v>
                </c:pt>
                <c:pt idx="10">
                  <c:v>Литература</c:v>
                </c:pt>
                <c:pt idx="11">
                  <c:v>Математика</c:v>
                </c:pt>
                <c:pt idx="12">
                  <c:v>Немецкий язык</c:v>
                </c:pt>
                <c:pt idx="13">
                  <c:v>Обществознание</c:v>
                </c:pt>
                <c:pt idx="14">
                  <c:v>Основы безопасности жизнедеятельности</c:v>
                </c:pt>
                <c:pt idx="15">
                  <c:v>Право</c:v>
                </c:pt>
                <c:pt idx="16">
                  <c:v>Русский язык</c:v>
                </c:pt>
                <c:pt idx="17">
                  <c:v>Технология</c:v>
                </c:pt>
                <c:pt idx="18">
                  <c:v>Физика</c:v>
                </c:pt>
                <c:pt idx="19">
                  <c:v>Физическая культура</c:v>
                </c:pt>
                <c:pt idx="20">
                  <c:v>Французский язык</c:v>
                </c:pt>
                <c:pt idx="21">
                  <c:v>Химия</c:v>
                </c:pt>
                <c:pt idx="22">
                  <c:v>Экология</c:v>
                </c:pt>
                <c:pt idx="23">
                  <c:v>Экономика</c:v>
                </c:pt>
              </c:strCache>
            </c:strRef>
          </c:cat>
          <c:val>
            <c:numRef>
              <c:f>Лист1!$C$2:$C$25</c:f>
              <c:numCache>
                <c:formatCode>General</c:formatCode>
                <c:ptCount val="24"/>
                <c:pt idx="0">
                  <c:v>17</c:v>
                </c:pt>
                <c:pt idx="1">
                  <c:v>0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16</c:v>
                </c:pt>
                <c:pt idx="11">
                  <c:v>5</c:v>
                </c:pt>
                <c:pt idx="12">
                  <c:v>5</c:v>
                </c:pt>
                <c:pt idx="13">
                  <c:v>24</c:v>
                </c:pt>
                <c:pt idx="14">
                  <c:v>12</c:v>
                </c:pt>
                <c:pt idx="15">
                  <c:v>10</c:v>
                </c:pt>
                <c:pt idx="16">
                  <c:v>0</c:v>
                </c:pt>
                <c:pt idx="17">
                  <c:v>6</c:v>
                </c:pt>
                <c:pt idx="18">
                  <c:v>2</c:v>
                </c:pt>
                <c:pt idx="19">
                  <c:v>10</c:v>
                </c:pt>
                <c:pt idx="20">
                  <c:v>1</c:v>
                </c:pt>
                <c:pt idx="21">
                  <c:v>0</c:v>
                </c:pt>
                <c:pt idx="22">
                  <c:v>10</c:v>
                </c:pt>
                <c:pt idx="2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10-4A1C-9EB4-CF030664B9C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Общее количество призеров</c:v>
                </c:pt>
              </c:strCache>
            </c:strRef>
          </c:tx>
          <c:spPr>
            <a:solidFill>
              <a:schemeClr val="accent3">
                <a:shade val="75000"/>
                <a:satMod val="160000"/>
              </a:schemeClr>
            </a:solidFill>
            <a:ln>
              <a:noFill/>
            </a:ln>
            <a:effectLst>
              <a:outerShdw blurRad="50800" dist="15240" dir="5400000" algn="tl" rotWithShape="0">
                <a:srgbClr val="000000">
                  <a:alpha val="7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contourW="9525" prstMaterial="flat">
              <a:bevelT w="0" h="0" prst="coolSlant"/>
              <a:contourClr>
                <a:scrgbClr r="0" g="0" b="0">
                  <a:shade val="35000"/>
                  <a:satMod val="130000"/>
                </a:scrgbClr>
              </a:contourClr>
            </a:sp3d>
          </c:spPr>
          <c:invertIfNegative val="0"/>
          <c:cat>
            <c:strRef>
              <c:f>Лист1!$A$2:$A$25</c:f>
              <c:strCache>
                <c:ptCount val="24"/>
                <c:pt idx="0">
                  <c:v>Английский язык</c:v>
                </c:pt>
                <c:pt idx="1">
                  <c:v>Астрономия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Информатика</c:v>
                </c:pt>
                <c:pt idx="5">
                  <c:v>Искусство (Мировая художественная культура)</c:v>
                </c:pt>
                <c:pt idx="6">
                  <c:v>История</c:v>
                </c:pt>
                <c:pt idx="7">
                  <c:v>Испанский язык</c:v>
                </c:pt>
                <c:pt idx="8">
                  <c:v>Итальянский язык</c:v>
                </c:pt>
                <c:pt idx="9">
                  <c:v>Китайский язык</c:v>
                </c:pt>
                <c:pt idx="10">
                  <c:v>Литература</c:v>
                </c:pt>
                <c:pt idx="11">
                  <c:v>Математика</c:v>
                </c:pt>
                <c:pt idx="12">
                  <c:v>Немецкий язык</c:v>
                </c:pt>
                <c:pt idx="13">
                  <c:v>Обществознание</c:v>
                </c:pt>
                <c:pt idx="14">
                  <c:v>Основы безопасности жизнедеятельности</c:v>
                </c:pt>
                <c:pt idx="15">
                  <c:v>Право</c:v>
                </c:pt>
                <c:pt idx="16">
                  <c:v>Русский язык</c:v>
                </c:pt>
                <c:pt idx="17">
                  <c:v>Технология</c:v>
                </c:pt>
                <c:pt idx="18">
                  <c:v>Физика</c:v>
                </c:pt>
                <c:pt idx="19">
                  <c:v>Физическая культура</c:v>
                </c:pt>
                <c:pt idx="20">
                  <c:v>Французский язык</c:v>
                </c:pt>
                <c:pt idx="21">
                  <c:v>Химия</c:v>
                </c:pt>
                <c:pt idx="22">
                  <c:v>Экология</c:v>
                </c:pt>
                <c:pt idx="23">
                  <c:v>Экономика</c:v>
                </c:pt>
              </c:strCache>
            </c:strRef>
          </c:cat>
          <c:val>
            <c:numRef>
              <c:f>Лист1!$D$2:$D$25</c:f>
              <c:numCache>
                <c:formatCode>General</c:formatCode>
                <c:ptCount val="24"/>
                <c:pt idx="0">
                  <c:v>79</c:v>
                </c:pt>
                <c:pt idx="1">
                  <c:v>11</c:v>
                </c:pt>
                <c:pt idx="2">
                  <c:v>90</c:v>
                </c:pt>
                <c:pt idx="3">
                  <c:v>57</c:v>
                </c:pt>
                <c:pt idx="4">
                  <c:v>49</c:v>
                </c:pt>
                <c:pt idx="5">
                  <c:v>33</c:v>
                </c:pt>
                <c:pt idx="6">
                  <c:v>114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70</c:v>
                </c:pt>
                <c:pt idx="11">
                  <c:v>70</c:v>
                </c:pt>
                <c:pt idx="12">
                  <c:v>24</c:v>
                </c:pt>
                <c:pt idx="13">
                  <c:v>111</c:v>
                </c:pt>
                <c:pt idx="14">
                  <c:v>52</c:v>
                </c:pt>
                <c:pt idx="15">
                  <c:v>113</c:v>
                </c:pt>
                <c:pt idx="16">
                  <c:v>116</c:v>
                </c:pt>
                <c:pt idx="17">
                  <c:v>14</c:v>
                </c:pt>
                <c:pt idx="18">
                  <c:v>36</c:v>
                </c:pt>
                <c:pt idx="19">
                  <c:v>51</c:v>
                </c:pt>
                <c:pt idx="20">
                  <c:v>4</c:v>
                </c:pt>
                <c:pt idx="21">
                  <c:v>22</c:v>
                </c:pt>
                <c:pt idx="22">
                  <c:v>43</c:v>
                </c:pt>
                <c:pt idx="2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10-4A1C-9EB4-CF030664B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6575167"/>
        <c:axId val="686569343"/>
      </c:barChart>
      <c:catAx>
        <c:axId val="686575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6569343"/>
        <c:crosses val="autoZero"/>
        <c:auto val="1"/>
        <c:lblAlgn val="ctr"/>
        <c:lblOffset val="100"/>
        <c:noMultiLvlLbl val="0"/>
      </c:catAx>
      <c:valAx>
        <c:axId val="68656934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8657516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Умётский округ</c:v>
                </c:pt>
                <c:pt idx="1">
                  <c:v>г.Тамбов</c:v>
                </c:pt>
                <c:pt idx="2">
                  <c:v>Жердевский округ</c:v>
                </c:pt>
                <c:pt idx="3">
                  <c:v>г.Мичуринск</c:v>
                </c:pt>
                <c:pt idx="4">
                  <c:v>Сосновский округ</c:v>
                </c:pt>
                <c:pt idx="5">
                  <c:v>Бондарский округ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 formatCode="0.00%">
                  <c:v>0.64500000000000002</c:v>
                </c:pt>
                <c:pt idx="1">
                  <c:v>0.63</c:v>
                </c:pt>
                <c:pt idx="2">
                  <c:v>0.6</c:v>
                </c:pt>
                <c:pt idx="3">
                  <c:v>0.54</c:v>
                </c:pt>
                <c:pt idx="4" formatCode="0.00%">
                  <c:v>0.52900000000000003</c:v>
                </c:pt>
                <c:pt idx="5" formatCode="0.00%">
                  <c:v>0.46100000000000002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CA-4830-8FD0-7E495FC984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6600575"/>
        <c:axId val="1972620015"/>
      </c:barChart>
      <c:catAx>
        <c:axId val="197660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1972620015"/>
        <c:crosses val="autoZero"/>
        <c:auto val="1"/>
        <c:lblAlgn val="ctr"/>
        <c:lblOffset val="100"/>
        <c:noMultiLvlLbl val="0"/>
      </c:catAx>
      <c:valAx>
        <c:axId val="19726200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9766005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0.32241</cdr:y>
    </cdr:from>
    <cdr:to>
      <cdr:x>0.14883</cdr:x>
      <cdr:y>0.74013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867137"/>
          <a:ext cx="1695450" cy="2419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PT Astra Serif" panose="020A0603040505020204" pitchFamily="18" charset="-52"/>
              <a:ea typeface="PT Astra Serif" panose="020A0603040505020204" pitchFamily="18" charset="-52"/>
            </a:rPr>
            <a:t>Обществознание – 300 чел</a:t>
          </a:r>
          <a:r>
            <a: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.;</a:t>
          </a:r>
        </a:p>
        <a:p xmlns:a="http://schemas.openxmlformats.org/drawingml/2006/main">
          <a:endParaRPr lang="ru-RU" sz="400" dirty="0">
            <a:latin typeface="PT Astra Serif" panose="020A0603040505020204" pitchFamily="18" charset="-52"/>
            <a:ea typeface="PT Astra Serif" panose="020A0603040505020204" pitchFamily="18" charset="-52"/>
          </a:endParaRPr>
        </a:p>
        <a:p xmlns:a="http://schemas.openxmlformats.org/drawingml/2006/main">
          <a:r>
            <a:rPr lang="ru-RU" sz="1400" dirty="0">
              <a:latin typeface="PT Astra Serif" panose="020A0603040505020204" pitchFamily="18" charset="-52"/>
              <a:ea typeface="PT Astra Serif" panose="020A0603040505020204" pitchFamily="18" charset="-52"/>
            </a:rPr>
            <a:t>Право – 266 чел</a:t>
          </a:r>
          <a:r>
            <a: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.;</a:t>
          </a:r>
        </a:p>
        <a:p xmlns:a="http://schemas.openxmlformats.org/drawingml/2006/main">
          <a:endParaRPr lang="ru-RU" sz="400" dirty="0">
            <a:latin typeface="PT Astra Serif" panose="020A0603040505020204" pitchFamily="18" charset="-52"/>
            <a:ea typeface="PT Astra Serif" panose="020A0603040505020204" pitchFamily="18" charset="-52"/>
          </a:endParaRPr>
        </a:p>
        <a:p xmlns:a="http://schemas.openxmlformats.org/drawingml/2006/main">
          <a:r>
            <a:rPr lang="ru-RU" sz="1400" dirty="0">
              <a:latin typeface="PT Astra Serif" panose="020A0603040505020204" pitchFamily="18" charset="-52"/>
              <a:ea typeface="PT Astra Serif" panose="020A0603040505020204" pitchFamily="18" charset="-52"/>
            </a:rPr>
            <a:t>История – 258 чел</a:t>
          </a:r>
          <a:r>
            <a: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.;</a:t>
          </a:r>
        </a:p>
        <a:p xmlns:a="http://schemas.openxmlformats.org/drawingml/2006/main">
          <a:endParaRPr lang="ru-RU" sz="400" dirty="0">
            <a:latin typeface="PT Astra Serif" panose="020A0603040505020204" pitchFamily="18" charset="-52"/>
            <a:ea typeface="PT Astra Serif" panose="020A0603040505020204" pitchFamily="18" charset="-52"/>
          </a:endParaRPr>
        </a:p>
        <a:p xmlns:a="http://schemas.openxmlformats.org/drawingml/2006/main">
          <a:r>
            <a:rPr lang="ru-RU" sz="1400" dirty="0">
              <a:latin typeface="PT Astra Serif" panose="020A0603040505020204" pitchFamily="18" charset="-52"/>
              <a:ea typeface="PT Astra Serif" panose="020A0603040505020204" pitchFamily="18" charset="-52"/>
            </a:rPr>
            <a:t>Русский язык – 248 чел</a:t>
          </a:r>
          <a:r>
            <a: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.;</a:t>
          </a:r>
        </a:p>
        <a:p xmlns:a="http://schemas.openxmlformats.org/drawingml/2006/main">
          <a:endParaRPr lang="ru-RU" sz="400" dirty="0">
            <a:latin typeface="PT Astra Serif" panose="020A0603040505020204" pitchFamily="18" charset="-52"/>
            <a:ea typeface="PT Astra Serif" panose="020A0603040505020204" pitchFamily="18" charset="-52"/>
          </a:endParaRPr>
        </a:p>
        <a:p xmlns:a="http://schemas.openxmlformats.org/drawingml/2006/main">
          <a:r>
            <a:rPr lang="ru-RU" sz="1400" dirty="0">
              <a:latin typeface="PT Astra Serif" panose="020A0603040505020204" pitchFamily="18" charset="-52"/>
              <a:ea typeface="PT Astra Serif" panose="020A0603040505020204" pitchFamily="18" charset="-52"/>
            </a:rPr>
            <a:t>Английский </a:t>
          </a:r>
          <a:r>
            <a: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язык, Биология </a:t>
          </a:r>
          <a:r>
            <a:rPr lang="ru-RU" sz="1400" dirty="0">
              <a:latin typeface="PT Astra Serif" panose="020A0603040505020204" pitchFamily="18" charset="-52"/>
              <a:ea typeface="PT Astra Serif" panose="020A0603040505020204" pitchFamily="18" charset="-52"/>
            </a:rPr>
            <a:t>– 208 чел.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728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1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2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3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287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7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2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4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8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7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7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1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8454" y="5531468"/>
            <a:ext cx="3390630" cy="117062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Долгова Анжела Петровна,</a:t>
            </a:r>
          </a:p>
          <a:p>
            <a:pPr algn="l">
              <a:lnSpc>
                <a:spcPct val="100000"/>
              </a:lnSpc>
            </a:pPr>
            <a:r>
              <a:rPr lang="ru-RU" sz="1400" cap="none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главный специалист-эксперт отдела общего образования министерства образования и науки Тамбовской области</a:t>
            </a:r>
            <a:endParaRPr lang="ru-RU" sz="1400" cap="none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1" name="Picture 2" descr="Всероссийская олимпиада школьников логотип 202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 t="11789" r="8364" b="17189"/>
          <a:stretch/>
        </p:blipFill>
        <p:spPr bwMode="auto">
          <a:xfrm>
            <a:off x="8354129" y="3088370"/>
            <a:ext cx="3519260" cy="1845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0" name="Прямоугольник 19"/>
          <p:cNvSpPr/>
          <p:nvPr/>
        </p:nvSpPr>
        <p:spPr>
          <a:xfrm>
            <a:off x="1097106" y="1562795"/>
            <a:ext cx="77801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3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ВСЕРОССИЙСКАЯ ОЛИМПИАДА ШКОЛЬНИКОВ </a:t>
            </a:r>
          </a:p>
          <a:p>
            <a:pPr algn="ctr"/>
            <a:r>
              <a:rPr lang="ru-RU" sz="3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территории </a:t>
            </a:r>
          </a:p>
          <a:p>
            <a:pPr algn="ctr"/>
            <a:r>
              <a:rPr lang="ru-RU" sz="3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ТАМБОВСКОЙ ОБЛАСТИ</a:t>
            </a:r>
            <a:endParaRPr lang="ru-RU" sz="36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6" y="311951"/>
            <a:ext cx="1865766" cy="7500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101">
            <a:off x="847777" y="3991979"/>
            <a:ext cx="3204408" cy="284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1950" y="130130"/>
            <a:ext cx="10372725" cy="1479593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prst="slope"/>
            <a:contourClr>
              <a:schemeClr val="accent2">
                <a:shade val="35000"/>
                <a:satMod val="13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сероссийская </a:t>
            </a:r>
            <a:r>
              <a:rPr lang="ru-RU" dirty="0"/>
              <a:t>олимпиада школьников проводится в соответствии с приказом Министерства просвещения Российской Федерации №</a:t>
            </a:r>
            <a:r>
              <a:rPr lang="ru-RU" dirty="0" smtClean="0"/>
              <a:t> </a:t>
            </a:r>
            <a:r>
              <a:rPr lang="ru-RU" dirty="0"/>
              <a:t>678 от 27 ноября 2020 года «Об утверждении Порядка проведения всероссийской олимпиады школьников</a:t>
            </a:r>
            <a:r>
              <a:rPr lang="ru-RU" dirty="0" smtClean="0"/>
              <a:t>» (с изменениями и дополнениями от </a:t>
            </a:r>
            <a:r>
              <a:rPr lang="ru-RU" dirty="0" smtClean="0"/>
              <a:t>05</a:t>
            </a:r>
            <a:r>
              <a:rPr lang="ru-RU" dirty="0" smtClean="0"/>
              <a:t>.08.2024)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0973" y="1758434"/>
            <a:ext cx="5400675" cy="173355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Школьный этап </a:t>
            </a:r>
            <a:r>
              <a:rPr lang="ru-RU" dirty="0" err="1" smtClean="0">
                <a:solidFill>
                  <a:schemeClr val="tx1"/>
                </a:solidFill>
              </a:rPr>
              <a:t>ВсОШ</a:t>
            </a:r>
            <a:r>
              <a:rPr lang="ru-RU" dirty="0" smtClean="0">
                <a:solidFill>
                  <a:schemeClr val="tx1"/>
                </a:solidFill>
              </a:rPr>
              <a:t> проводится по заданиям, разработанным для 5-11 классов (</a:t>
            </a:r>
            <a:r>
              <a:rPr lang="ru-RU" dirty="0"/>
              <a:t>по русскому языку и математике – для 4-11 </a:t>
            </a:r>
            <a:r>
              <a:rPr lang="ru-RU" dirty="0" smtClean="0"/>
              <a:t>классов) </a:t>
            </a:r>
            <a:r>
              <a:rPr lang="ru-RU" dirty="0" smtClean="0">
                <a:solidFill>
                  <a:schemeClr val="tx1"/>
                </a:solidFill>
              </a:rPr>
              <a:t>муниципальными предметно-методическими комиссиями.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0973" y="3678258"/>
            <a:ext cx="5400675" cy="173355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Муниципальный этап </a:t>
            </a:r>
            <a:r>
              <a:rPr lang="ru-RU" dirty="0" err="1" smtClean="0"/>
              <a:t>ВсОШ</a:t>
            </a:r>
            <a:r>
              <a:rPr lang="ru-RU" dirty="0"/>
              <a:t> </a:t>
            </a:r>
            <a:r>
              <a:rPr lang="ru-RU" dirty="0" smtClean="0"/>
              <a:t>проводится по заданиям, разработанным для 7-11 классов региональными предметно-методическими комиссиями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2675" y="2445006"/>
            <a:ext cx="5095875" cy="8382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prst="slope"/>
            <a:contourClr>
              <a:schemeClr val="accent6">
                <a:shade val="25000"/>
                <a:satMod val="14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УЧАСТНИКИ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2948" y="5091112"/>
            <a:ext cx="3619501" cy="157162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prst="slope"/>
            <a:contourClr>
              <a:schemeClr val="accent1">
                <a:shade val="25000"/>
                <a:satMod val="14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лица, осваивающие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основные образовательные программы в форме самообразования или семейного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образования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374" y="3417629"/>
            <a:ext cx="4229100" cy="1571625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prst="slope"/>
            <a:contourClr>
              <a:schemeClr val="accent1">
                <a:shade val="25000"/>
                <a:satMod val="14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обучающиеся, осваивающие основные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образовательные программы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начального общего, основного общего и среднего общего образования в организациях, осуществляющих образовательную деятельность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5275" y="5598082"/>
            <a:ext cx="7667625" cy="923330"/>
          </a:xfrm>
          <a:prstGeom prst="rect">
            <a:avLst/>
          </a:prstGeom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prst="slope"/>
            <a:contourClr>
              <a:schemeClr val="accent4">
                <a:shade val="25000"/>
                <a:satMod val="14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Методические рекомендации к школьному и муниципальному этапам </a:t>
            </a:r>
            <a:r>
              <a:rPr lang="ru-RU" b="1" dirty="0" err="1"/>
              <a:t>ВсОШ</a:t>
            </a:r>
            <a:r>
              <a:rPr lang="ru-RU" b="1" dirty="0"/>
              <a:t> 2024/25 (по предметам) </a:t>
            </a:r>
            <a:endParaRPr lang="ru-RU" b="1" dirty="0" smtClean="0"/>
          </a:p>
          <a:p>
            <a:r>
              <a:rPr lang="ru-RU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://</a:t>
            </a:r>
            <a:r>
              <a:rPr lang="ru-RU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vserosolimp.edsoo.ru/school_way, </a:t>
            </a:r>
            <a:r>
              <a:rPr lang="en-US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https://olympiada.68edu.ru</a:t>
            </a:r>
            <a:r>
              <a:rPr lang="en-US" dirty="0" smtClean="0">
                <a:solidFill>
                  <a:srgbClr val="002060"/>
                </a:solidFill>
              </a:rPr>
              <a:t>/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1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783" t="12014" r="27434" b="9708"/>
          <a:stretch/>
        </p:blipFill>
        <p:spPr>
          <a:xfrm>
            <a:off x="440573" y="351052"/>
            <a:ext cx="4073238" cy="5826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2365" t="12540" r="27372" b="10798"/>
          <a:stretch/>
        </p:blipFill>
        <p:spPr>
          <a:xfrm>
            <a:off x="4372494" y="524565"/>
            <a:ext cx="3967149" cy="56527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1814" t="16562" r="27531" b="4930"/>
          <a:stretch/>
        </p:blipFill>
        <p:spPr>
          <a:xfrm>
            <a:off x="8291471" y="1238596"/>
            <a:ext cx="3900529" cy="56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15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796" y="252140"/>
            <a:ext cx="10958704" cy="723899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114300" prst="hardEdge"/>
            <a:contourClr>
              <a:schemeClr val="accent1">
                <a:shade val="35000"/>
                <a:satMod val="13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Школьный этап </a:t>
            </a:r>
            <a:r>
              <a:rPr lang="ru-RU" b="1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олимпиады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проводится в соответствии с настоящим Порядком по организационно-технологической 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модели</a:t>
            </a:r>
            <a:r>
              <a:rPr lang="en-US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утвержденной организатором соответствующего этапа. </a:t>
            </a: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76238" y="1148372"/>
            <a:ext cx="7191375" cy="1638300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организационно-технологической модели </a:t>
            </a:r>
            <a:r>
              <a:rPr lang="ru-RU" dirty="0"/>
              <a:t>проведения школьного этапа всероссийской олимпиады </a:t>
            </a:r>
            <a:r>
              <a:rPr lang="ru-RU" dirty="0" smtClean="0"/>
              <a:t>школьников </a:t>
            </a:r>
            <a:r>
              <a:rPr lang="ru-RU" dirty="0" smtClean="0">
                <a:solidFill>
                  <a:srgbClr val="FF0000"/>
                </a:solidFill>
              </a:rPr>
              <a:t>ПРЕДУСМОТРЕТЬ</a:t>
            </a:r>
            <a:r>
              <a:rPr lang="ru-RU" dirty="0" smtClean="0"/>
              <a:t> следующие пункты: </a:t>
            </a:r>
            <a:endParaRPr lang="ru-RU" dirty="0"/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576263" y="3154562"/>
            <a:ext cx="3762374" cy="1340018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 продолжительности олимпиады от 4 часов и более обучающиеся обеспечиваются питанием. Питьевой режим обеспечивается независимо от продолжительности олимпиады.</a:t>
            </a: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673896" y="4883959"/>
            <a:ext cx="4552947" cy="1735053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каждой аудитории, где проводятся испытания,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необходимо обеспечить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наличие часов, видеозапись в режиме офлайн проведения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Олимпиады.</a:t>
            </a:r>
          </a:p>
          <a:p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Время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начала и окончания соревновательного тура олимпиады фиксируется на информационном стенде (школьной доске). 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4951809" y="3028308"/>
            <a:ext cx="4993482" cy="1962150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Во время проведения олимпиады в аудиториях представителям Организатора олимпиады, оргкомитета и жюри олимпиады, техническим специалистам, гражданам, аккредитованным в качестве общественных наблюдателей, запрещается пользоваться (иметь при себе) средства связи (мобильные телефоны, смартфоны, планшеты и прочие электронные средства)</a:t>
            </a: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6923436" y="5191693"/>
            <a:ext cx="4316064" cy="1585659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Жюри осуществляют проверку выполненных олимпиадных работ участников в соответствии с предоставленными критериями и методикой оценивания, разработанными муниципальными предметно-методическими комиссиями. </a:t>
            </a: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8392716" y="1443226"/>
            <a:ext cx="3105150" cy="1374606"/>
          </a:xfrm>
          <a:prstGeom prst="snip1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Победители и призеры школьного этапа Олимпиады награждаются благодарственными письмами установленного Организатором образца</a:t>
            </a:r>
          </a:p>
        </p:txBody>
      </p:sp>
    </p:spTree>
    <p:extLst>
      <p:ext uri="{BB962C8B-B14F-4D97-AF65-F5344CB8AC3E}">
        <p14:creationId xmlns:p14="http://schemas.microsoft.com/office/powerpoint/2010/main" val="36871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39000" y="254072"/>
            <a:ext cx="49530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Для организации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проведения каждого этапа олимпиады организатор соответствующего этапа олимпиады создает оргкомитет и утверждает его состав.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Число членов оргкомитета школьного этапа составляет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 менее 5 человек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1950" y="353463"/>
            <a:ext cx="6241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ОРГАНИЗАТОР ШКОЛЬНОГО ЭТАПА ОЛИМПИАДЫ: </a:t>
            </a: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549" y="1215997"/>
            <a:ext cx="6815138" cy="10287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определяет график проведения школьного этапа олимпиады в соответствии со сроками, установленными органом исполнительной власти субъекта Российской Федерации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6685" y="2350578"/>
            <a:ext cx="11120440" cy="24457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не позднее чем за 15 календарных дней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до начала проведения школьного этапа олимпиады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утверждает: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составы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оргкомитета, жюри и апелляционной комиссии по каждому общеобразовательному предмету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определяет сроки, расписание и продолжительность проведения школьного этапа олимпиады по каждому общеобразовательному предмету,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перечень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материально-технического оборудования, используемого при его проведении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определяет сроки расшифровки олимпиадных заданий, критериев и методик оценивания выполненных олимпиадных работ, процедуру регистрации участников олимпиады, показа выполненных олимпиадных работ, а также рассмотрения апелляций участников олимпиады;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9549" y="4901189"/>
            <a:ext cx="11077575" cy="189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не позднее чем за 10 календарных дней до </a:t>
            </a:r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даты начала школьного 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этапа олимпиады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письменно информирует руководителей органов местного самоуправления, осуществляющих управление в сфере образования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руководителей образовательных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организаций, участников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школьного этапа олимпиады и их родителей (законных представителей) о сроках и местах проведения школьного этапа олимпиады по каждому общеобразовательному предмету, а также о Порядке и утвержденных нормативных правовых актах, регламентирующих организацию и проведение школьного этапа олимпиады по каждому общеобразовательному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предмету. 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691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467" t="14287" r="13234" b="14012"/>
          <a:stretch/>
        </p:blipFill>
        <p:spPr>
          <a:xfrm>
            <a:off x="6101069" y="2514600"/>
            <a:ext cx="5967107" cy="42002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7933" t="13758" r="13727" b="14275"/>
          <a:stretch/>
        </p:blipFill>
        <p:spPr>
          <a:xfrm>
            <a:off x="245421" y="1156968"/>
            <a:ext cx="6162676" cy="42761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6872" y="265904"/>
            <a:ext cx="88319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министерства образования и науки Тамбовской области «Об </a:t>
            </a: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организации проведения школьного и муниципального этапов всероссийской олимпиады школьников в 2024/25 учебном году на территории Тамбовской </a:t>
            </a:r>
            <a:r>
              <a:rPr 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области» от 27.08.2024 №2934</a:t>
            </a:r>
            <a:endParaRPr 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6083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17" t="26088" r="1801" b="39712"/>
          <a:stretch/>
        </p:blipFill>
        <p:spPr>
          <a:xfrm>
            <a:off x="247597" y="40639"/>
            <a:ext cx="11439577" cy="33013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103" y="2144684"/>
            <a:ext cx="4258922" cy="4713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7105" t="13547" r="16765" b="6520"/>
          <a:stretch/>
        </p:blipFill>
        <p:spPr>
          <a:xfrm>
            <a:off x="357448" y="2144684"/>
            <a:ext cx="7187136" cy="457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61872" y="2486025"/>
            <a:ext cx="8595360" cy="3694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Спасибо за внимание!</a:t>
            </a:r>
            <a:endParaRPr lang="ru-RU" sz="4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146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50317" y="1228935"/>
            <a:ext cx="5064875" cy="184840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Тамбовской области </a:t>
            </a: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2023/24 учебном году в </a:t>
            </a:r>
            <a:r>
              <a:rPr lang="ru-RU" sz="20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школьном этапе </a:t>
            </a:r>
            <a:r>
              <a:rPr lang="ru-RU" sz="2000" b="1" dirty="0" err="1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ВсОШ</a:t>
            </a:r>
            <a:r>
              <a:rPr lang="ru-RU" sz="20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приняли участие 88 155 чел., из них победителями стали 22 841 чел.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7401" y="332025"/>
            <a:ext cx="1116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ВСЕРОССИЙСКАЯ ОЛИМПИАДА ШКОЛЬНИКОВ </a:t>
            </a: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2023/24 учебном году </a:t>
            </a:r>
            <a:endParaRPr lang="ru-RU" sz="2400" b="1" u="sng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599557" y="1456774"/>
            <a:ext cx="4754244" cy="2035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Тамбовской 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области в 2023/24 учебном году в </a:t>
            </a:r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муниципальном этапе </a:t>
            </a:r>
            <a:r>
              <a:rPr lang="ru-RU" b="1" dirty="0" err="1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ВсОШ</a:t>
            </a:r>
            <a:r>
              <a:rPr lang="ru-RU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приняли участие  20 875 чел., из них победителями стали 4 554 чел.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52971098"/>
              </p:ext>
            </p:extLst>
          </p:nvPr>
        </p:nvGraphicFramePr>
        <p:xfrm>
          <a:off x="235190" y="2627098"/>
          <a:ext cx="5695131" cy="3467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411792689"/>
              </p:ext>
            </p:extLst>
          </p:nvPr>
        </p:nvGraphicFramePr>
        <p:xfrm>
          <a:off x="6094124" y="3143251"/>
          <a:ext cx="5554951" cy="338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58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1741">
            <a:off x="7259526" y="911141"/>
            <a:ext cx="3731157" cy="41159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625" y="335157"/>
            <a:ext cx="10525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ВСЕРОССИЙСКАЯ </a:t>
            </a: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ОЛИМПИАДА ШКОЛЬНИКОВ </a:t>
            </a:r>
            <a:endParaRPr lang="ru-RU" sz="2400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2023/24 учебном году </a:t>
            </a:r>
            <a:endParaRPr lang="ru-RU" sz="24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6735" y="1166154"/>
            <a:ext cx="3225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РЕГИОНАЛЬНЫЙ ЭТАП</a:t>
            </a: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9892" y="1869277"/>
            <a:ext cx="48458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текущем учебном году в региональном этапе олимпиады приняли участие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3 039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обучающихся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образовательных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организаций из 30 муниципальных образований. В 2022/23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- 3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360 чел.</a:t>
            </a:r>
          </a:p>
          <a:p>
            <a:pPr algn="ctr"/>
            <a:endPara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574583694"/>
              </p:ext>
            </p:extLst>
          </p:nvPr>
        </p:nvGraphicFramePr>
        <p:xfrm>
          <a:off x="200025" y="2114551"/>
          <a:ext cx="8196261" cy="4612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315985" y="5658904"/>
            <a:ext cx="293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2023/24 учебном году количество победителей и призеров составило 1 397 чел.  </a:t>
            </a:r>
          </a:p>
          <a:p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2022/23 – 1 479 чел.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83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67154646"/>
              </p:ext>
            </p:extLst>
          </p:nvPr>
        </p:nvGraphicFramePr>
        <p:xfrm>
          <a:off x="152400" y="990600"/>
          <a:ext cx="113919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75" y="85724"/>
            <a:ext cx="11553824" cy="1038225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Количественные данные об участниках регионального этапа </a:t>
            </a:r>
            <a:r>
              <a:rPr lang="ru-RU" sz="2400" b="1" u="sng" dirty="0" err="1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</a:t>
            </a:r>
            <a:r>
              <a:rPr lang="ru-RU" sz="2400" b="1" u="sng" cap="none" dirty="0" err="1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</a:t>
            </a:r>
            <a:r>
              <a:rPr lang="ru-RU" sz="2400" b="1" u="sng" dirty="0" err="1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ОШ</a:t>
            </a:r>
            <a:r>
              <a:rPr lang="ru-RU" sz="2400" b="1" u="sng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br>
              <a:rPr lang="ru-RU" sz="2400" b="1" u="sng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400" b="1" u="sng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разрезе предметов за 2023/24 учебный год</a:t>
            </a:r>
            <a:endParaRPr lang="ru-RU" sz="2400" b="1" u="sng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" y="1523999"/>
            <a:ext cx="1981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Наибольшее кол-во участников на РЭ </a:t>
            </a:r>
            <a:r>
              <a:rPr lang="ru-RU" sz="1400" b="1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ВсОШ</a:t>
            </a: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отмечено по следующим предметам</a:t>
            </a:r>
            <a:r>
              <a:rPr 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459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396" y="411544"/>
            <a:ext cx="10009044" cy="89296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ЭФФЕКТИВНОСТЬ УЧАСТИЯ МУНИЦИПАЛЬНЫХ ОБРАЗОВАНИЙ В РЕГИОНАЛЬНОМ ЭТАПЕ ВСЕРОССИЙСКОЙ ОЛИМПИАДЫ ШКОЛЬНИКОВ </a:t>
            </a:r>
            <a:endParaRPr lang="ru-RU" sz="2000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12279627"/>
              </p:ext>
            </p:extLst>
          </p:nvPr>
        </p:nvGraphicFramePr>
        <p:xfrm>
          <a:off x="0" y="1728007"/>
          <a:ext cx="6484794" cy="3520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128231"/>
              </p:ext>
            </p:extLst>
          </p:nvPr>
        </p:nvGraphicFramePr>
        <p:xfrm>
          <a:off x="6715125" y="4498620"/>
          <a:ext cx="5276851" cy="21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1">
                  <a:extLst>
                    <a:ext uri="{9D8B030D-6E8A-4147-A177-3AD203B41FA5}">
                      <a16:colId xmlns:a16="http://schemas.microsoft.com/office/drawing/2014/main" val="94952517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142147988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159988807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46322322"/>
                    </a:ext>
                  </a:extLst>
                </a:gridCol>
              </a:tblGrid>
              <a:tr h="560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Муниципальный /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городской округ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Победитель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Призер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Общее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количество участников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739684"/>
                  </a:ext>
                </a:extLst>
              </a:tr>
              <a:tr h="293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. Тамбов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103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763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1373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8377785"/>
                  </a:ext>
                </a:extLst>
              </a:tr>
              <a:tr h="293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. Мичуринск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115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231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7460612"/>
                  </a:ext>
                </a:extLst>
              </a:tr>
              <a:tr h="293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. Моршанск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74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298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4010029"/>
                  </a:ext>
                </a:extLst>
              </a:tr>
              <a:tr h="293568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. Уварово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49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135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0195548"/>
                  </a:ext>
                </a:extLst>
              </a:tr>
              <a:tr h="293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. Рассказово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128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51249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08082" y="3712574"/>
            <a:ext cx="425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НАИБОЛЬШЕЕ КОЛИЧЕСТВО ПОБЕДИТЕЛЕЙ И ПРИЗЕРОВ</a:t>
            </a: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136" y="551259"/>
            <a:ext cx="2700608" cy="28142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6396" y="55983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Эффективность участия в региональном этапе </a:t>
            </a:r>
            <a:r>
              <a:rPr lang="ru-RU" b="1" u="sng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ВсОШ</a:t>
            </a:r>
            <a:r>
              <a:rPr lang="ru-RU" b="1" u="sng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в Петровском </a:t>
            </a:r>
            <a:r>
              <a:rPr lang="ru-RU" b="1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 </a:t>
            </a:r>
            <a:r>
              <a:rPr lang="ru-RU" b="1" u="sng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Уваровском</a:t>
            </a:r>
            <a:r>
              <a:rPr lang="ru-RU" b="1" u="sng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м.о. составляет 0%.</a:t>
            </a:r>
            <a:endParaRPr lang="ru-RU" b="1" u="sng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501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98" y="85725"/>
            <a:ext cx="5882927" cy="658492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Победителями</a:t>
            </a:r>
            <a:r>
              <a:rPr lang="ru-RU" sz="20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РЭ </a:t>
            </a:r>
            <a:r>
              <a:rPr lang="ru-RU" sz="2000" b="1" dirty="0" err="1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ВсОШ</a:t>
            </a:r>
            <a:r>
              <a:rPr lang="ru-RU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стали обучающиеся из </a:t>
            </a:r>
            <a:r>
              <a:rPr lang="ru-RU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38 </a:t>
            </a:r>
            <a:r>
              <a:rPr lang="ru-RU" sz="2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образовательных </a:t>
            </a:r>
            <a:r>
              <a:rPr lang="ru-RU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организаций</a:t>
            </a:r>
            <a:endParaRPr lang="ru-RU" sz="20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567892"/>
              </p:ext>
            </p:extLst>
          </p:nvPr>
        </p:nvGraphicFramePr>
        <p:xfrm>
          <a:off x="108298" y="744217"/>
          <a:ext cx="5778152" cy="5791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737">
                  <a:extLst>
                    <a:ext uri="{9D8B030D-6E8A-4147-A177-3AD203B41FA5}">
                      <a16:colId xmlns:a16="http://schemas.microsoft.com/office/drawing/2014/main" val="2900539494"/>
                    </a:ext>
                  </a:extLst>
                </a:gridCol>
                <a:gridCol w="3886090">
                  <a:extLst>
                    <a:ext uri="{9D8B030D-6E8A-4147-A177-3AD203B41FA5}">
                      <a16:colId xmlns:a16="http://schemas.microsoft.com/office/drawing/2014/main" val="416256366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3854898277"/>
                    </a:ext>
                  </a:extLst>
                </a:gridCol>
              </a:tblGrid>
              <a:tr h="673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Рейтинг </a:t>
                      </a: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номер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Наименование образовательной организации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Кол-во победителей регионального этапа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ВСОШ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extLst>
                  <a:ext uri="{0D108BD9-81ED-4DB2-BD59-A6C34878D82A}">
                    <a16:rowId xmlns:a16="http://schemas.microsoft.com/office/drawing/2014/main" val="4284181730"/>
                  </a:ext>
                </a:extLst>
              </a:tr>
              <a:tr h="538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Муниципальное автономное общеобразовательное учреждение «Лицей № 14 имени Заслуженного учителя Российской Федерации» г. Тамбова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42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extLst>
                  <a:ext uri="{0D108BD9-81ED-4DB2-BD59-A6C34878D82A}">
                    <a16:rowId xmlns:a16="http://schemas.microsoft.com/office/drawing/2014/main" val="447805949"/>
                  </a:ext>
                </a:extLst>
              </a:tr>
              <a:tr h="404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Муниципальное автономное общеобразовательное учреждение «Лицей № 29» г. Тамбова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18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extLst>
                  <a:ext uri="{0D108BD9-81ED-4DB2-BD59-A6C34878D82A}">
                    <a16:rowId xmlns:a16="http://schemas.microsoft.com/office/drawing/2014/main" val="265717761"/>
                  </a:ext>
                </a:extLst>
              </a:tr>
              <a:tr h="424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Муниципальное автономное общеобразовательное учреждение «Гимназия № 12 имени Г. Р. Державина»                 г. Тамбова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extLst>
                  <a:ext uri="{0D108BD9-81ED-4DB2-BD59-A6C34878D82A}">
                    <a16:rowId xmlns:a16="http://schemas.microsoft.com/office/drawing/2014/main" val="2848519712"/>
                  </a:ext>
                </a:extLst>
              </a:tr>
              <a:tr h="538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Муниципальное автономное общеобразовательное учреждение средняя общеобразовательная школа №1 – «Школа Сколково - Тамбов» г. Тамбова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extLst>
                  <a:ext uri="{0D108BD9-81ED-4DB2-BD59-A6C34878D82A}">
                    <a16:rowId xmlns:a16="http://schemas.microsoft.com/office/drawing/2014/main" val="1367174994"/>
                  </a:ext>
                </a:extLst>
              </a:tr>
              <a:tr h="404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Муниципальное автономное общеобразовательное учреждение «Лицей № 6» г. Тамбова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extLst>
                  <a:ext uri="{0D108BD9-81ED-4DB2-BD59-A6C34878D82A}">
                    <a16:rowId xmlns:a16="http://schemas.microsoft.com/office/drawing/2014/main" val="2565617847"/>
                  </a:ext>
                </a:extLst>
              </a:tr>
              <a:tr h="424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Тамбовское областное государственное автономное общеобразовательное учреждение «Мичуринский лицей-интернат» г. Мичуринска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extLst>
                  <a:ext uri="{0D108BD9-81ED-4DB2-BD59-A6C34878D82A}">
                    <a16:rowId xmlns:a16="http://schemas.microsoft.com/office/drawing/2014/main" val="121208024"/>
                  </a:ext>
                </a:extLst>
              </a:tr>
              <a:tr h="282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Муниципальное бюджетное общеобразовательное учреждение «Гимназия» г. Моршанска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extLst>
                  <a:ext uri="{0D108BD9-81ED-4DB2-BD59-A6C34878D82A}">
                    <a16:rowId xmlns:a16="http://schemas.microsoft.com/office/drawing/2014/main" val="3304852535"/>
                  </a:ext>
                </a:extLst>
              </a:tr>
              <a:tr h="673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Муниципальное автономное общеобразовательное учреждение «Средняя общеобразовательная школа № 5 «Научно-технологический центр имени </a:t>
                      </a:r>
                      <a:r>
                        <a:rPr lang="ru-RU" sz="11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И.В.Мичурина</a:t>
                      </a: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» г. Мичуринска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extLst>
                  <a:ext uri="{0D108BD9-81ED-4DB2-BD59-A6C34878D82A}">
                    <a16:rowId xmlns:a16="http://schemas.microsoft.com/office/drawing/2014/main" val="405455815"/>
                  </a:ext>
                </a:extLst>
              </a:tr>
              <a:tr h="565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Муниципальное автономное общеобразовательное учреждение «Средняя общеобразовательная школа №36» </a:t>
                      </a: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</a:t>
                      </a: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. Тамбова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extLst>
                  <a:ext uri="{0D108BD9-81ED-4DB2-BD59-A6C34878D82A}">
                    <a16:rowId xmlns:a16="http://schemas.microsoft.com/office/drawing/2014/main" val="485558888"/>
                  </a:ext>
                </a:extLst>
              </a:tr>
              <a:tr h="565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Муниципальное бюджетное общеобразовательное учреждение «</a:t>
                      </a:r>
                      <a:r>
                        <a:rPr lang="ru-RU" sz="11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Умётская</a:t>
                      </a: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агроинженерная</a:t>
                      </a: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школа имени Героя Социалистического Труда </a:t>
                      </a:r>
                      <a:r>
                        <a:rPr lang="ru-RU" sz="11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П.С.Плешакова</a:t>
                      </a: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» </a:t>
                      </a:r>
                      <a:r>
                        <a:rPr lang="ru-RU" sz="11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Уметского</a:t>
                      </a: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округа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47993" marR="47993" marT="0" marB="0"/>
                </a:tc>
                <a:extLst>
                  <a:ext uri="{0D108BD9-81ED-4DB2-BD59-A6C34878D82A}">
                    <a16:rowId xmlns:a16="http://schemas.microsoft.com/office/drawing/2014/main" val="61844386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257925" y="376871"/>
            <a:ext cx="5172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Призерами</a:t>
            </a:r>
            <a:r>
              <a:rPr lang="ru-RU" sz="2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РЭ </a:t>
            </a:r>
            <a:r>
              <a:rPr lang="ru-RU" sz="2000" b="1" dirty="0" err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ВсОШ</a:t>
            </a:r>
            <a:r>
              <a:rPr lang="ru-RU" sz="2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стали </a:t>
            </a:r>
            <a:r>
              <a:rPr lang="ru-RU" sz="2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обучающиеся из 84 образовательных </a:t>
            </a:r>
            <a:r>
              <a:rPr lang="ru-RU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организаций</a:t>
            </a:r>
            <a:endParaRPr lang="ru-RU" sz="20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977881"/>
              </p:ext>
            </p:extLst>
          </p:nvPr>
        </p:nvGraphicFramePr>
        <p:xfrm>
          <a:off x="6343650" y="1123948"/>
          <a:ext cx="5724525" cy="5629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7327">
                  <a:extLst>
                    <a:ext uri="{9D8B030D-6E8A-4147-A177-3AD203B41FA5}">
                      <a16:colId xmlns:a16="http://schemas.microsoft.com/office/drawing/2014/main" val="328284048"/>
                    </a:ext>
                  </a:extLst>
                </a:gridCol>
                <a:gridCol w="3848427">
                  <a:extLst>
                    <a:ext uri="{9D8B030D-6E8A-4147-A177-3AD203B41FA5}">
                      <a16:colId xmlns:a16="http://schemas.microsoft.com/office/drawing/2014/main" val="3346213300"/>
                    </a:ext>
                  </a:extLst>
                </a:gridCol>
                <a:gridCol w="1158771">
                  <a:extLst>
                    <a:ext uri="{9D8B030D-6E8A-4147-A177-3AD203B41FA5}">
                      <a16:colId xmlns:a16="http://schemas.microsoft.com/office/drawing/2014/main" val="2582385902"/>
                    </a:ext>
                  </a:extLst>
                </a:gridCol>
              </a:tblGrid>
              <a:tr h="952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Рейтинг. номер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Наименование образовательной организации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Кол-во призеров регионального этапа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ВСОШ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extLst>
                  <a:ext uri="{0D108BD9-81ED-4DB2-BD59-A6C34878D82A}">
                    <a16:rowId xmlns:a16="http://schemas.microsoft.com/office/drawing/2014/main" val="3884692778"/>
                  </a:ext>
                </a:extLst>
              </a:tr>
              <a:tr h="692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Муниципальное автономное общеобразовательное учреждение «Лицей №14 имени Заслуженного учителя Российской Федерации А.М. Кузьмина» г. Тамбова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251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extLst>
                  <a:ext uri="{0D108BD9-81ED-4DB2-BD59-A6C34878D82A}">
                    <a16:rowId xmlns:a16="http://schemas.microsoft.com/office/drawing/2014/main" val="2482069525"/>
                  </a:ext>
                </a:extLst>
              </a:tr>
              <a:tr h="346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Муниципальное автономное общеобразовательное учреждение «Лицей №29» г. Тамбова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157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extLst>
                  <a:ext uri="{0D108BD9-81ED-4DB2-BD59-A6C34878D82A}">
                    <a16:rowId xmlns:a16="http://schemas.microsoft.com/office/drawing/2014/main" val="1914704616"/>
                  </a:ext>
                </a:extLst>
              </a:tr>
              <a:tr h="519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Муниципальное автономное общеобразовательное учреждение «Гимназия №12 имени </a:t>
                      </a:r>
                      <a:r>
                        <a:rPr lang="ru-RU" sz="11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Г.Р.Державина</a:t>
                      </a: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» </a:t>
                      </a:r>
                      <a:endParaRPr lang="ru-RU" sz="1100" dirty="0" smtClean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</a:t>
                      </a: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. Тамбова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66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extLst>
                  <a:ext uri="{0D108BD9-81ED-4DB2-BD59-A6C34878D82A}">
                    <a16:rowId xmlns:a16="http://schemas.microsoft.com/office/drawing/2014/main" val="455118252"/>
                  </a:ext>
                </a:extLst>
              </a:tr>
              <a:tr h="346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Муниципальное автономное общеобразовательное учреждение «Лицей №6» г. Тамбова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66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extLst>
                  <a:ext uri="{0D108BD9-81ED-4DB2-BD59-A6C34878D82A}">
                    <a16:rowId xmlns:a16="http://schemas.microsoft.com/office/drawing/2014/main" val="3040723959"/>
                  </a:ext>
                </a:extLst>
              </a:tr>
              <a:tr h="519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Муниципальное автономное общеобразовательное учреждение средняя общеобразовательная школа №1 – «Школа </a:t>
                      </a:r>
                      <a:r>
                        <a:rPr lang="ru-RU" sz="11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Сколково</a:t>
                      </a: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- Тамбов» г. Тамбова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44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extLst>
                  <a:ext uri="{0D108BD9-81ED-4DB2-BD59-A6C34878D82A}">
                    <a16:rowId xmlns:a16="http://schemas.microsoft.com/office/drawing/2014/main" val="2958707972"/>
                  </a:ext>
                </a:extLst>
              </a:tr>
              <a:tr h="519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Муниципальное автономное общеобразовательное учреждение «Лицей №28 имени </a:t>
                      </a:r>
                      <a:r>
                        <a:rPr lang="ru-RU" sz="11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Н.А.Рябова</a:t>
                      </a: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» г. Тамбова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37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extLst>
                  <a:ext uri="{0D108BD9-81ED-4DB2-BD59-A6C34878D82A}">
                    <a16:rowId xmlns:a16="http://schemas.microsoft.com/office/drawing/2014/main" val="3456735741"/>
                  </a:ext>
                </a:extLst>
              </a:tr>
              <a:tr h="519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Тамбовское областное государственное автономное общеобразовательное учреждение «Мичуринский лицей-интернат» г. Мичуринска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37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extLst>
                  <a:ext uri="{0D108BD9-81ED-4DB2-BD59-A6C34878D82A}">
                    <a16:rowId xmlns:a16="http://schemas.microsoft.com/office/drawing/2014/main" val="1955464486"/>
                  </a:ext>
                </a:extLst>
              </a:tr>
              <a:tr h="346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Муниципальное бюджетное общеобразовательное учреждение «Гимназия» г.Моршанска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36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extLst>
                  <a:ext uri="{0D108BD9-81ED-4DB2-BD59-A6C34878D82A}">
                    <a16:rowId xmlns:a16="http://schemas.microsoft.com/office/drawing/2014/main" val="4033611912"/>
                  </a:ext>
                </a:extLst>
              </a:tr>
              <a:tr h="519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Муниципальное бюджетное общеобразовательное учреждение «Средняя общеобразовательная школа №1» г.Мичуринска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33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extLst>
                  <a:ext uri="{0D108BD9-81ED-4DB2-BD59-A6C34878D82A}">
                    <a16:rowId xmlns:a16="http://schemas.microsoft.com/office/drawing/2014/main" val="1426390430"/>
                  </a:ext>
                </a:extLst>
              </a:tr>
              <a:tr h="346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</a:t>
                      </a:r>
                      <a:endParaRPr lang="ru-RU" sz="11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Муниципальное бюджетное общеобразовательное учреждение «Лицей </a:t>
                      </a:r>
                      <a:r>
                        <a:rPr lang="ru-RU" sz="11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г.Уварово</a:t>
                      </a: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им.А.И.Данилова</a:t>
                      </a: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»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32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/>
                </a:tc>
                <a:extLst>
                  <a:ext uri="{0D108BD9-81ED-4DB2-BD59-A6C34878D82A}">
                    <a16:rowId xmlns:a16="http://schemas.microsoft.com/office/drawing/2014/main" val="581641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9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5450" y="352428"/>
            <a:ext cx="6219825" cy="77152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СТАТИСТИКА УЧАСТИЯ ОБУЧАЮЩИХСЯ В ЗАКЛЮЧИТЕЛЬНОМ ЭТАПЕ ВСОШ В РАЗРЕЗЕ ПРЕДМЕТОВ </a:t>
            </a:r>
            <a:endParaRPr lang="ru-RU" sz="20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273862"/>
              </p:ext>
            </p:extLst>
          </p:nvPr>
        </p:nvGraphicFramePr>
        <p:xfrm>
          <a:off x="95250" y="76204"/>
          <a:ext cx="5162551" cy="6672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925">
                  <a:extLst>
                    <a:ext uri="{9D8B030D-6E8A-4147-A177-3AD203B41FA5}">
                      <a16:colId xmlns:a16="http://schemas.microsoft.com/office/drawing/2014/main" val="1256638485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1299934662"/>
                    </a:ext>
                  </a:extLst>
                </a:gridCol>
                <a:gridCol w="962978">
                  <a:extLst>
                    <a:ext uri="{9D8B030D-6E8A-4147-A177-3AD203B41FA5}">
                      <a16:colId xmlns:a16="http://schemas.microsoft.com/office/drawing/2014/main" val="978009577"/>
                    </a:ext>
                  </a:extLst>
                </a:gridCol>
                <a:gridCol w="1084898">
                  <a:extLst>
                    <a:ext uri="{9D8B030D-6E8A-4147-A177-3AD203B41FA5}">
                      <a16:colId xmlns:a16="http://schemas.microsoft.com/office/drawing/2014/main" val="357441624"/>
                    </a:ext>
                  </a:extLst>
                </a:gridCol>
              </a:tblGrid>
              <a:tr h="56901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Наименование общеобразовательного предмета</a:t>
                      </a:r>
                      <a:endParaRPr lang="ru-RU" sz="10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Количество участников</a:t>
                      </a:r>
                      <a:endParaRPr lang="ru-RU" sz="10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Количество победителей</a:t>
                      </a:r>
                      <a:endParaRPr lang="ru-RU" sz="10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Количество призеров</a:t>
                      </a:r>
                      <a:endParaRPr lang="ru-RU" sz="10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64182"/>
                  </a:ext>
                </a:extLst>
              </a:tr>
              <a:tr h="288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Французский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язык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554023"/>
                  </a:ext>
                </a:extLst>
              </a:tr>
              <a:tr h="288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Искусство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(МХК)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949391"/>
                  </a:ext>
                </a:extLst>
              </a:tr>
              <a:tr h="288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Физика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031874"/>
                  </a:ext>
                </a:extLst>
              </a:tr>
              <a:tr h="288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История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407155"/>
                  </a:ext>
                </a:extLst>
              </a:tr>
              <a:tr h="288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Немецкий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язык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127858"/>
                  </a:ext>
                </a:extLst>
              </a:tr>
              <a:tr h="288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Экономика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22900"/>
                  </a:ext>
                </a:extLst>
              </a:tr>
              <a:tr h="288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Право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325867"/>
                  </a:ext>
                </a:extLst>
              </a:tr>
              <a:tr h="288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Химия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76119"/>
                  </a:ext>
                </a:extLst>
              </a:tr>
              <a:tr h="27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Экология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47963"/>
                  </a:ext>
                </a:extLst>
              </a:tr>
              <a:tr h="288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Обществознание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980054"/>
                  </a:ext>
                </a:extLst>
              </a:tr>
              <a:tr h="288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871054"/>
                  </a:ext>
                </a:extLst>
              </a:tr>
              <a:tr h="288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Китайский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язык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894322"/>
                  </a:ext>
                </a:extLst>
              </a:tr>
              <a:tr h="288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Физическая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культура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237034"/>
                  </a:ext>
                </a:extLst>
              </a:tr>
              <a:tr h="288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Русский </a:t>
                      </a:r>
                      <a:r>
                        <a:rPr lang="ru-RU" sz="10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язык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965615"/>
                  </a:ext>
                </a:extLst>
              </a:tr>
              <a:tr h="288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Технология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863017"/>
                  </a:ext>
                </a:extLst>
              </a:tr>
              <a:tr h="288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689161"/>
                  </a:ext>
                </a:extLst>
              </a:tr>
              <a:tr h="288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Биология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891925"/>
                  </a:ext>
                </a:extLst>
              </a:tr>
              <a:tr h="288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606590"/>
                  </a:ext>
                </a:extLst>
              </a:tr>
              <a:tr h="336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Основы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безопасности жизнедеятельности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89892"/>
                  </a:ext>
                </a:extLst>
              </a:tr>
              <a:tr h="288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География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485479"/>
                  </a:ext>
                </a:extLst>
              </a:tr>
              <a:tr h="288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Английский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язык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91504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81625" y="1219204"/>
            <a:ext cx="56673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Заключительный этап Олимпиады проходит по 24 общеобразовательным предметам. </a:t>
            </a:r>
            <a:endParaRPr lang="ru-RU" sz="1400" b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Обучающиеся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области не приняли участие в следующих предметах: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Астрономия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– ни один участник регионального этапа олимпиады не смог набрать необходимое для участия в заключительном этапе олимпиады количество баллов (не менее 50% от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установленного количества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баллов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Испанский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язык – единственная участница регионального этапа олимпиады не смогла принять участие в заключительном этапе олимпиады по семейным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обстоятельствам;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Итальянский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язык – отсутствуют участники на региональном этапе олимпиады.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919912" y="3992111"/>
            <a:ext cx="2590800" cy="1056139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Антон Балабанов — победитель по истории, обучающийся 11 класса лицея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№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14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862637" y="5241414"/>
            <a:ext cx="2752725" cy="1099570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Лилия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Мосина — призер по литературе, обучающаяся 11 класса гимназии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№12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72550" y="5637438"/>
            <a:ext cx="2752725" cy="108629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Феликс </a:t>
            </a:r>
            <a:r>
              <a:rPr lang="ru-RU" sz="16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Хильдебранд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— призер по немецкому языку, обучающийся 9 класса лицея №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6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617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" y="95251"/>
            <a:ext cx="10887075" cy="11049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Результативность участия представителей субъектов Российской Федерации </a:t>
            </a:r>
            <a:r>
              <a:rPr lang="ru-RU" sz="2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заключительном этапе всероссийской олимпиады школьников в 2023/24 учебном </a:t>
            </a:r>
            <a:r>
              <a:rPr lang="ru-RU" sz="2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году</a:t>
            </a:r>
            <a:endParaRPr lang="ru-RU" sz="24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642" t="34868" r="23055" b="26710"/>
          <a:stretch/>
        </p:blipFill>
        <p:spPr>
          <a:xfrm>
            <a:off x="95250" y="1323975"/>
            <a:ext cx="6067426" cy="3848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95"/>
          <a:stretch/>
        </p:blipFill>
        <p:spPr>
          <a:xfrm>
            <a:off x="6038850" y="1085851"/>
            <a:ext cx="6153150" cy="577215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619875" y="1647825"/>
            <a:ext cx="4800600" cy="0"/>
          </a:xfrm>
          <a:prstGeom prst="line">
            <a:avLst/>
          </a:prstGeom>
          <a:ln>
            <a:solidFill>
              <a:srgbClr val="FF0000">
                <a:alpha val="95000"/>
              </a:srgb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7650" y="4979849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2022/23 учебном году результативность участия Тамбовской области в ЗЭ </a:t>
            </a:r>
            <a:r>
              <a:rPr lang="ru-RU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ВсОШ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составляла 7%  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(75 место). Тамбовскую область представляли 27 обучающихся, из них 1 обучающийся стал победителем по истории, 1 призер по информатике.  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651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395" t="24734" r="9781" b="9139"/>
          <a:stretch/>
        </p:blipFill>
        <p:spPr>
          <a:xfrm>
            <a:off x="171451" y="733425"/>
            <a:ext cx="11068050" cy="61245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" y="0"/>
            <a:ext cx="11144250" cy="9239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ОРГАНИЗАЦИЯ И ПРОВЕДЕНИЕ ВСЕРОССИЙСКОЙ ОЛИМПИАДЫ ШКОЛЬНИКОВ В 2024/25 УЧЕБНОМ ГОДУ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340464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1092</TotalTime>
  <Words>1444</Words>
  <Application>Microsoft Office PowerPoint</Application>
  <PresentationFormat>Широкоэкранный</PresentationFormat>
  <Paragraphs>255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Schoolbook</vt:lpstr>
      <vt:lpstr>PT Astra Serif</vt:lpstr>
      <vt:lpstr>Times New Roman</vt:lpstr>
      <vt:lpstr>Wingdings</vt:lpstr>
      <vt:lpstr>Wingdings 2</vt:lpstr>
      <vt:lpstr>Wingdings 3</vt:lpstr>
      <vt:lpstr>View</vt:lpstr>
      <vt:lpstr>Презентация PowerPoint</vt:lpstr>
      <vt:lpstr>Презентация PowerPoint</vt:lpstr>
      <vt:lpstr>Презентация PowerPoint</vt:lpstr>
      <vt:lpstr>Количественные данные об участниках регионального этапа ВсОШ  в разрезе предметов за 2023/24 учебный год</vt:lpstr>
      <vt:lpstr>ЭФФЕКТИВНОСТЬ УЧАСТИЯ МУНИЦИПАЛЬНЫХ ОБРАЗОВАНИЙ В РЕГИОНАЛЬНОМ ЭТАПЕ ВСЕРОССИЙСКОЙ ОЛИМПИАДЫ ШКОЛЬНИКОВ </vt:lpstr>
      <vt:lpstr>Победителями РЭ ВсОШ стали обучающиеся из  38 образовательных организаций</vt:lpstr>
      <vt:lpstr>СТАТИСТИКА УЧАСТИЯ ОБУЧАЮЩИХСЯ В ЗАКЛЮЧИТЕЛЬНОМ ЭТАПЕ ВСОШ В РАЗРЕЗЕ ПРЕДМЕТОВ </vt:lpstr>
      <vt:lpstr>Результативность участия представителей субъектов Российской Федерации  в заключительном этапе всероссийской олимпиады школьников в 2023/24 учебном году</vt:lpstr>
      <vt:lpstr>ОРГАНИЗАЦИЯ И ПРОВЕДЕНИЕ ВСЕРОССИЙСКОЙ ОЛИМПИАДЫ ШКОЛЬНИКОВ В 2024/25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111</cp:revision>
  <cp:lastPrinted>2024-09-04T12:01:14Z</cp:lastPrinted>
  <dcterms:created xsi:type="dcterms:W3CDTF">2024-08-29T11:38:56Z</dcterms:created>
  <dcterms:modified xsi:type="dcterms:W3CDTF">2024-09-05T07:33:07Z</dcterms:modified>
</cp:coreProperties>
</file>